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Montserrat" pitchFamily="2" charset="77"/>
      <p:regular r:id="rId27"/>
      <p:bold r:id="rId28"/>
      <p:italic r:id="rId29"/>
      <p:boldItalic r:id="rId30"/>
    </p:embeddedFont>
    <p:embeddedFont>
      <p:font typeface="Orbitron" pitchFamily="2"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9CD01A-3C22-4688-9EF0-47AA17B40807}">
  <a:tblStyle styleId="{389CD01A-3C22-4688-9EF0-47AA17B4080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3"/>
  </p:normalViewPr>
  <p:slideViewPr>
    <p:cSldViewPr snapToGrid="0">
      <p:cViewPr varScale="1">
        <p:scale>
          <a:sx n="143" d="100"/>
          <a:sy n="143" d="100"/>
        </p:scale>
        <p:origin x="760"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1ee8af81f0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1ee8af81f0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Instagram account with both infographics and videos</a:t>
            </a:r>
            <a:endParaRPr/>
          </a:p>
          <a:p>
            <a:pPr marL="0" lvl="0" indent="0" algn="l" rtl="0">
              <a:spcBef>
                <a:spcPts val="0"/>
              </a:spcBef>
              <a:spcAft>
                <a:spcPts val="0"/>
              </a:spcAft>
              <a:buNone/>
            </a:pPr>
            <a:r>
              <a:rPr lang="en"/>
              <a:t>Each essay has an associated infographic and video</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db6f52c8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1db6f52c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videos on the account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1db6f52c82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1db6f52c8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infographic made with Illustrator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1db6f52c82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1db6f52c8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recent infographic</a:t>
            </a:r>
            <a:endParaRPr/>
          </a:p>
          <a:p>
            <a:pPr marL="0" lvl="0" indent="0" algn="l" rtl="0">
              <a:spcBef>
                <a:spcPts val="0"/>
              </a:spcBef>
              <a:spcAft>
                <a:spcPts val="0"/>
              </a:spcAft>
              <a:buNone/>
            </a:pPr>
            <a:r>
              <a:rPr lang="en">
                <a:solidFill>
                  <a:srgbClr val="FF0000"/>
                </a:solidFill>
              </a:rPr>
              <a:t>MAKE SURE TO UPDATE THIS</a:t>
            </a:r>
            <a:endParaRPr>
              <a:solidFill>
                <a:srgbClr val="FF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1ee8af81f0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1ee8af81f0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R"/>
            </a:pPr>
            <a:r>
              <a:rPr lang="en"/>
              <a:t>Provide further details into project and make it easy for those who want to learn more</a:t>
            </a:r>
            <a:endParaRPr/>
          </a:p>
          <a:p>
            <a:pPr marL="457200" lvl="0" indent="-298450" algn="l" rtl="0">
              <a:spcBef>
                <a:spcPts val="0"/>
              </a:spcBef>
              <a:spcAft>
                <a:spcPts val="0"/>
              </a:spcAft>
              <a:buSzPts val="1100"/>
              <a:buAutoNum type="arabicParenR"/>
            </a:pPr>
            <a:r>
              <a:rPr lang="en"/>
              <a:t>Make information interesting to viewers and digestible for all levels of astronomy knowledge</a:t>
            </a:r>
            <a:endParaRPr/>
          </a:p>
          <a:p>
            <a:pPr marL="457200" lvl="0" indent="-298450" algn="l" rtl="0">
              <a:lnSpc>
                <a:spcPct val="115000"/>
              </a:lnSpc>
              <a:spcBef>
                <a:spcPts val="0"/>
              </a:spcBef>
              <a:spcAft>
                <a:spcPts val="0"/>
              </a:spcAft>
              <a:buSzPts val="1100"/>
              <a:buAutoNum type="arabicParenR"/>
            </a:pPr>
            <a:r>
              <a:rPr lang="en" sz="1200">
                <a:solidFill>
                  <a:schemeClr val="dk1"/>
                </a:solidFill>
              </a:rPr>
              <a:t>schedule, alternating captivating infographics and videos, utilizing hashtags, and posting at optimal times to maximize traction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ee8af81f0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1ee8af81f0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Aim is so get the max amount of traction on the video, because it is easier to get views and likes through videos than posts.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1db6f52c82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1db6f52c8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1db6f52c82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1db6f52c82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Hashtag examples on all posts, plus any relating hashtags to the topic. For example: “Does Water Exist on Mars?” </a:t>
            </a:r>
            <a:endParaRPr/>
          </a:p>
          <a:p>
            <a:pPr marL="457200" lvl="0" indent="0" algn="l" rtl="0">
              <a:spcBef>
                <a:spcPts val="0"/>
              </a:spcBef>
              <a:spcAft>
                <a:spcPts val="0"/>
              </a:spcAft>
              <a:buNone/>
            </a:pPr>
            <a:r>
              <a:rPr lang="en"/>
              <a:t>#MRO #mars #marsfacts #marsmission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1db6f52c82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1db6f52c8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1db6f52c82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1db6f52c82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solidFill>
                <a:srgbClr val="FF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1ee8af81f0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1ee8af81f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20b4472c1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20b4472c1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1ee8af81f0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1ee8af81f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Public- mainly those who are active online and on social media (younger gen)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1f348844ca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1f348844c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1f348844c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1f348844c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1db6f52c82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1db6f52c8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1f7f85917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1f7f8591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Public- mainly those who are active online and on social media (younger gen)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1ee8af81f0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1ee8af81f0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R"/>
            </a:pPr>
            <a:r>
              <a:rPr lang="en"/>
              <a:t>Provide further details into project and make it easy for those who want to learn more</a:t>
            </a:r>
            <a:endParaRPr/>
          </a:p>
          <a:p>
            <a:pPr marL="457200" lvl="0" indent="-298450" algn="l" rtl="0">
              <a:spcBef>
                <a:spcPts val="0"/>
              </a:spcBef>
              <a:spcAft>
                <a:spcPts val="0"/>
              </a:spcAft>
              <a:buSzPts val="1100"/>
              <a:buAutoNum type="arabicParenR"/>
            </a:pPr>
            <a:r>
              <a:rPr lang="en"/>
              <a:t>Make information interesting to viewers and digestible for all levels of astronomy knowledge</a:t>
            </a:r>
            <a:endParaRPr/>
          </a:p>
          <a:p>
            <a:pPr marL="457200" lvl="0" indent="-298450" algn="l" rtl="0">
              <a:lnSpc>
                <a:spcPct val="115000"/>
              </a:lnSpc>
              <a:spcBef>
                <a:spcPts val="0"/>
              </a:spcBef>
              <a:spcAft>
                <a:spcPts val="0"/>
              </a:spcAft>
              <a:buSzPts val="1100"/>
              <a:buAutoNum type="arabicParenR"/>
            </a:pPr>
            <a:r>
              <a:rPr lang="en" sz="1200">
                <a:solidFill>
                  <a:schemeClr val="dk1"/>
                </a:solidFill>
              </a:rPr>
              <a:t>schedule, alternating captivating infographics and videos, utilizing hashtags, and posting at optimal times to maximize traction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1ee8af81f0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1ee8af81f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Beginning the website</a:t>
            </a:r>
            <a:endParaRPr/>
          </a:p>
          <a:p>
            <a:pPr marL="457200" lvl="0" indent="-298450" algn="l" rtl="0">
              <a:spcBef>
                <a:spcPts val="0"/>
              </a:spcBef>
              <a:spcAft>
                <a:spcPts val="0"/>
              </a:spcAft>
              <a:buSzPts val="1100"/>
              <a:buAutoNum type="arabicParenR"/>
            </a:pPr>
            <a:r>
              <a:rPr lang="en"/>
              <a:t>San Fransisco Mountains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1ee8af81f0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1ee8af81f0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Beginning the website</a:t>
            </a:r>
            <a:endParaRPr/>
          </a:p>
          <a:p>
            <a:pPr marL="457200" lvl="0" indent="-298450" algn="l" rtl="0">
              <a:spcBef>
                <a:spcPts val="0"/>
              </a:spcBef>
              <a:spcAft>
                <a:spcPts val="0"/>
              </a:spcAft>
              <a:buSzPts val="1100"/>
              <a:buAutoNum type="arabicParenR"/>
            </a:pPr>
            <a:r>
              <a:rPr lang="en"/>
              <a:t>Interviewing current students on Projects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ee8af81f0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1ee8af81f0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Beginning the website</a:t>
            </a:r>
            <a:endParaRPr/>
          </a:p>
          <a:p>
            <a:pPr marL="457200" lvl="0" indent="-298450" algn="l" rtl="0">
              <a:spcBef>
                <a:spcPts val="0"/>
              </a:spcBef>
              <a:spcAft>
                <a:spcPts val="0"/>
              </a:spcAft>
              <a:buSzPts val="1100"/>
              <a:buAutoNum type="arabicParenR"/>
            </a:pPr>
            <a:r>
              <a:rPr lang="en"/>
              <a:t>EMERGE Staff including a list of all current and past students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1ee8af81f0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1ee8af81f0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Beginning the website</a:t>
            </a:r>
            <a:endParaRPr/>
          </a:p>
          <a:p>
            <a:pPr marL="457200" lvl="0" indent="-298450" algn="l" rtl="0">
              <a:spcBef>
                <a:spcPts val="0"/>
              </a:spcBef>
              <a:spcAft>
                <a:spcPts val="0"/>
              </a:spcAft>
              <a:buSzPts val="1100"/>
              <a:buAutoNum type="arabicParenR"/>
            </a:pPr>
            <a:r>
              <a:rPr lang="en"/>
              <a:t>Example: Audrey Martin, my mentor on this project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1ee8af81f0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1ee8af81f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R"/>
            </a:pPr>
            <a:r>
              <a:rPr lang="en"/>
              <a:t>Provide further details into project and make it easy for those who want to learn more</a:t>
            </a:r>
            <a:endParaRPr/>
          </a:p>
          <a:p>
            <a:pPr marL="457200" lvl="0" indent="-298450" algn="l" rtl="0">
              <a:spcBef>
                <a:spcPts val="0"/>
              </a:spcBef>
              <a:spcAft>
                <a:spcPts val="0"/>
              </a:spcAft>
              <a:buSzPts val="1100"/>
              <a:buAutoNum type="arabicParenR"/>
            </a:pPr>
            <a:r>
              <a:rPr lang="en"/>
              <a:t>Make information interesting to viewers and digestible for all levels of astronomy knowledge</a:t>
            </a:r>
            <a:endParaRPr/>
          </a:p>
          <a:p>
            <a:pPr marL="457200" lvl="0" indent="-298450" algn="l" rtl="0">
              <a:lnSpc>
                <a:spcPct val="115000"/>
              </a:lnSpc>
              <a:spcBef>
                <a:spcPts val="0"/>
              </a:spcBef>
              <a:spcAft>
                <a:spcPts val="0"/>
              </a:spcAft>
              <a:buSzPts val="1100"/>
              <a:buAutoNum type="arabicParenR"/>
            </a:pPr>
            <a:r>
              <a:rPr lang="en" sz="1200">
                <a:solidFill>
                  <a:schemeClr val="dk1"/>
                </a:solidFill>
              </a:rPr>
              <a:t>schedule, alternating captivating infographics and videos, utilizing hashtags, and posting at optimal times to maximize traction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hyperlink" Target="https://doi.org/10.1080/01449290500330448"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20+ Best Free Star Pictures on Unsplash"/>
          <p:cNvPicPr preferRelativeResize="0"/>
          <p:nvPr/>
        </p:nvPicPr>
        <p:blipFill rotWithShape="1">
          <a:blip r:embed="rId3">
            <a:alphaModFix/>
          </a:blip>
          <a:srcRect b="15519"/>
          <a:stretch/>
        </p:blipFill>
        <p:spPr>
          <a:xfrm>
            <a:off x="0" y="0"/>
            <a:ext cx="9144001" cy="5143500"/>
          </a:xfrm>
          <a:prstGeom prst="rect">
            <a:avLst/>
          </a:prstGeom>
          <a:noFill/>
          <a:ln>
            <a:noFill/>
          </a:ln>
        </p:spPr>
      </p:pic>
      <p:sp>
        <p:nvSpPr>
          <p:cNvPr id="55" name="Google Shape;55;p13"/>
          <p:cNvSpPr txBox="1">
            <a:spLocks noGrp="1"/>
          </p:cNvSpPr>
          <p:nvPr>
            <p:ph type="ctrTitle"/>
          </p:nvPr>
        </p:nvSpPr>
        <p:spPr>
          <a:xfrm>
            <a:off x="1282950" y="584475"/>
            <a:ext cx="6578100" cy="2052600"/>
          </a:xfrm>
          <a:prstGeom prst="rect">
            <a:avLst/>
          </a:prstGeom>
        </p:spPr>
        <p:txBody>
          <a:bodyPr spcFirstLastPara="1" wrap="square" lIns="91425" tIns="91425" rIns="91425" bIns="91425" anchor="b" anchorCtr="0">
            <a:normAutofit/>
          </a:bodyPr>
          <a:lstStyle/>
          <a:p>
            <a:pPr marL="0" lvl="0" indent="0" algn="ctr" rtl="0">
              <a:lnSpc>
                <a:spcPct val="115000"/>
              </a:lnSpc>
              <a:spcBef>
                <a:spcPts val="0"/>
              </a:spcBef>
              <a:spcAft>
                <a:spcPts val="0"/>
              </a:spcAft>
              <a:buClr>
                <a:schemeClr val="dk1"/>
              </a:buClr>
              <a:buSzPts val="1100"/>
              <a:buFont typeface="Arial"/>
              <a:buNone/>
            </a:pPr>
            <a:r>
              <a:rPr lang="en" sz="4000">
                <a:latin typeface="Orbitron"/>
                <a:ea typeface="Orbitron"/>
                <a:cs typeface="Orbitron"/>
                <a:sym typeface="Orbitron"/>
              </a:rPr>
              <a:t>Social Media Growth in Astronomy</a:t>
            </a:r>
            <a:endParaRPr sz="4000">
              <a:latin typeface="Orbitron"/>
              <a:ea typeface="Orbitron"/>
              <a:cs typeface="Orbitron"/>
              <a:sym typeface="Orbitron"/>
            </a:endParaRPr>
          </a:p>
        </p:txBody>
      </p:sp>
      <p:sp>
        <p:nvSpPr>
          <p:cNvPr id="56" name="Google Shape;56;p13"/>
          <p:cNvSpPr txBox="1">
            <a:spLocks noGrp="1"/>
          </p:cNvSpPr>
          <p:nvPr>
            <p:ph type="subTitle" idx="1"/>
          </p:nvPr>
        </p:nvSpPr>
        <p:spPr>
          <a:xfrm>
            <a:off x="3039350" y="3971225"/>
            <a:ext cx="31668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CFE2F3"/>
                </a:solidFill>
                <a:latin typeface="Montserrat"/>
                <a:ea typeface="Montserrat"/>
                <a:cs typeface="Montserrat"/>
                <a:sym typeface="Montserrat"/>
              </a:rPr>
              <a:t>Tyler Woods</a:t>
            </a:r>
            <a:endParaRPr>
              <a:solidFill>
                <a:srgbClr val="CFE2F3"/>
              </a:solidFill>
              <a:latin typeface="Montserrat"/>
              <a:ea typeface="Montserrat"/>
              <a:cs typeface="Montserrat"/>
              <a:sym typeface="Montserrat"/>
            </a:endParaRPr>
          </a:p>
        </p:txBody>
      </p:sp>
      <p:grpSp>
        <p:nvGrpSpPr>
          <p:cNvPr id="57" name="Google Shape;57;p13"/>
          <p:cNvGrpSpPr/>
          <p:nvPr/>
        </p:nvGrpSpPr>
        <p:grpSpPr>
          <a:xfrm flipH="1">
            <a:off x="6889275" y="2369825"/>
            <a:ext cx="2090550" cy="2773900"/>
            <a:chOff x="265675" y="2369825"/>
            <a:chExt cx="2090550" cy="2773900"/>
          </a:xfrm>
        </p:grpSpPr>
        <p:sp>
          <p:nvSpPr>
            <p:cNvPr id="58" name="Google Shape;58;p13"/>
            <p:cNvSpPr/>
            <p:nvPr/>
          </p:nvSpPr>
          <p:spPr>
            <a:xfrm>
              <a:off x="265675" y="4474000"/>
              <a:ext cx="265800" cy="6696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a:off x="630625" y="4133925"/>
              <a:ext cx="265800" cy="1009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a:off x="995575" y="3708850"/>
              <a:ext cx="265800" cy="14346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a:off x="1360525" y="3315650"/>
              <a:ext cx="265800" cy="1827900"/>
            </a:xfrm>
            <a:prstGeom prst="rect">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1725475" y="2858675"/>
              <a:ext cx="265800" cy="2284800"/>
            </a:xfrm>
            <a:prstGeom prst="rect">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a:off x="2090425" y="2369825"/>
              <a:ext cx="265800" cy="27738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13"/>
          <p:cNvGrpSpPr/>
          <p:nvPr/>
        </p:nvGrpSpPr>
        <p:grpSpPr>
          <a:xfrm>
            <a:off x="265675" y="2369825"/>
            <a:ext cx="2090550" cy="2773900"/>
            <a:chOff x="265675" y="2369825"/>
            <a:chExt cx="2090550" cy="2773900"/>
          </a:xfrm>
        </p:grpSpPr>
        <p:grpSp>
          <p:nvGrpSpPr>
            <p:cNvPr id="65" name="Google Shape;65;p13"/>
            <p:cNvGrpSpPr/>
            <p:nvPr/>
          </p:nvGrpSpPr>
          <p:grpSpPr>
            <a:xfrm>
              <a:off x="265675" y="2369825"/>
              <a:ext cx="2090550" cy="2773900"/>
              <a:chOff x="265675" y="2369825"/>
              <a:chExt cx="2090550" cy="2773900"/>
            </a:xfrm>
          </p:grpSpPr>
          <p:sp>
            <p:nvSpPr>
              <p:cNvPr id="66" name="Google Shape;66;p13"/>
              <p:cNvSpPr/>
              <p:nvPr/>
            </p:nvSpPr>
            <p:spPr>
              <a:xfrm>
                <a:off x="265675" y="4474000"/>
                <a:ext cx="265800" cy="6696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7" name="Google Shape;67;p13"/>
              <p:cNvSpPr/>
              <p:nvPr/>
            </p:nvSpPr>
            <p:spPr>
              <a:xfrm>
                <a:off x="630625" y="4133925"/>
                <a:ext cx="265800" cy="1009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8" name="Google Shape;68;p13"/>
              <p:cNvSpPr/>
              <p:nvPr/>
            </p:nvSpPr>
            <p:spPr>
              <a:xfrm>
                <a:off x="995575" y="3708850"/>
                <a:ext cx="265800" cy="14346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69" name="Google Shape;69;p13"/>
              <p:cNvSpPr/>
              <p:nvPr/>
            </p:nvSpPr>
            <p:spPr>
              <a:xfrm>
                <a:off x="1360525" y="3315650"/>
                <a:ext cx="265800" cy="1827900"/>
              </a:xfrm>
              <a:prstGeom prst="rect">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0" name="Google Shape;70;p13"/>
              <p:cNvSpPr/>
              <p:nvPr/>
            </p:nvSpPr>
            <p:spPr>
              <a:xfrm>
                <a:off x="1725475" y="2858675"/>
                <a:ext cx="265800" cy="2284800"/>
              </a:xfrm>
              <a:prstGeom prst="rect">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71" name="Google Shape;71;p13"/>
              <p:cNvSpPr/>
              <p:nvPr/>
            </p:nvSpPr>
            <p:spPr>
              <a:xfrm>
                <a:off x="2090425" y="2369825"/>
                <a:ext cx="265800" cy="27738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72" name="Google Shape;72;p13" descr="Download Png File - Transparent Background Spaceship Clip Art Rocket PNG  Image with No Background - PNGkey.com"/>
            <p:cNvPicPr preferRelativeResize="0"/>
            <p:nvPr/>
          </p:nvPicPr>
          <p:blipFill>
            <a:blip r:embed="rId4">
              <a:alphaModFix/>
            </a:blip>
            <a:stretch>
              <a:fillRect/>
            </a:stretch>
          </p:blipFill>
          <p:spPr>
            <a:xfrm>
              <a:off x="329425" y="2571750"/>
              <a:ext cx="1083975" cy="1085999"/>
            </a:xfrm>
            <a:prstGeom prst="rect">
              <a:avLst/>
            </a:prstGeom>
            <a:noFill/>
            <a:ln>
              <a:noFill/>
            </a:ln>
          </p:spPr>
        </p:pic>
      </p:grpSp>
      <p:pic>
        <p:nvPicPr>
          <p:cNvPr id="73" name="Google Shape;73;p13" descr="Download Png File - Transparent Background Spaceship Clip Art Rocket PNG  Image with No Background - PNGkey.com"/>
          <p:cNvPicPr preferRelativeResize="0"/>
          <p:nvPr/>
        </p:nvPicPr>
        <p:blipFill>
          <a:blip r:embed="rId4">
            <a:alphaModFix/>
          </a:blip>
          <a:stretch>
            <a:fillRect/>
          </a:stretch>
        </p:blipFill>
        <p:spPr>
          <a:xfrm flipH="1">
            <a:off x="7895850" y="2571750"/>
            <a:ext cx="1083975" cy="1085999"/>
          </a:xfrm>
          <a:prstGeom prst="rect">
            <a:avLst/>
          </a:prstGeom>
          <a:noFill/>
          <a:ln>
            <a:noFill/>
          </a:ln>
        </p:spPr>
      </p:pic>
      <p:sp>
        <p:nvSpPr>
          <p:cNvPr id="74" name="Google Shape;74;p13"/>
          <p:cNvSpPr/>
          <p:nvPr/>
        </p:nvSpPr>
        <p:spPr>
          <a:xfrm>
            <a:off x="722650" y="34007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a:off x="5997300" y="28198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p:nvPr/>
        </p:nvSpPr>
        <p:spPr>
          <a:xfrm>
            <a:off x="2504625" y="44387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3"/>
          <p:cNvSpPr/>
          <p:nvPr/>
        </p:nvSpPr>
        <p:spPr>
          <a:xfrm>
            <a:off x="8304938" y="11798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3"/>
          <p:cNvSpPr/>
          <p:nvPr/>
        </p:nvSpPr>
        <p:spPr>
          <a:xfrm>
            <a:off x="1074150" y="712025"/>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311700" y="239525"/>
            <a:ext cx="3386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Instagram</a:t>
            </a:r>
            <a:endParaRPr sz="4000">
              <a:solidFill>
                <a:srgbClr val="CFE2F3"/>
              </a:solidFill>
              <a:latin typeface="Orbitron"/>
              <a:ea typeface="Orbitron"/>
              <a:cs typeface="Orbitron"/>
              <a:sym typeface="Orbitron"/>
            </a:endParaRPr>
          </a:p>
        </p:txBody>
      </p:sp>
      <p:sp>
        <p:nvSpPr>
          <p:cNvPr id="188" name="Google Shape;188;p22"/>
          <p:cNvSpPr/>
          <p:nvPr/>
        </p:nvSpPr>
        <p:spPr>
          <a:xfrm>
            <a:off x="8562050" y="2395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2"/>
          <p:cNvSpPr/>
          <p:nvPr/>
        </p:nvSpPr>
        <p:spPr>
          <a:xfrm>
            <a:off x="184175" y="127887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2"/>
          <p:cNvSpPr/>
          <p:nvPr/>
        </p:nvSpPr>
        <p:spPr>
          <a:xfrm>
            <a:off x="8562050" y="41444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2"/>
          <p:cNvSpPr/>
          <p:nvPr/>
        </p:nvSpPr>
        <p:spPr>
          <a:xfrm>
            <a:off x="8353250" y="66045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192;p22"/>
          <p:cNvGrpSpPr/>
          <p:nvPr/>
        </p:nvGrpSpPr>
        <p:grpSpPr>
          <a:xfrm>
            <a:off x="449975" y="4144425"/>
            <a:ext cx="858690" cy="836900"/>
            <a:chOff x="4463350" y="3639950"/>
            <a:chExt cx="858690" cy="836900"/>
          </a:xfrm>
        </p:grpSpPr>
        <p:sp>
          <p:nvSpPr>
            <p:cNvPr id="193" name="Google Shape;193;p22"/>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2"/>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95" name="Google Shape;195;p22"/>
          <p:cNvCxnSpPr/>
          <p:nvPr/>
        </p:nvCxnSpPr>
        <p:spPr>
          <a:xfrm>
            <a:off x="4973475" y="1041450"/>
            <a:ext cx="818100" cy="1774800"/>
          </a:xfrm>
          <a:prstGeom prst="straightConnector1">
            <a:avLst/>
          </a:prstGeom>
          <a:noFill/>
          <a:ln w="19050" cap="flat" cmpd="sng">
            <a:solidFill>
              <a:schemeClr val="dk1"/>
            </a:solidFill>
            <a:prstDash val="solid"/>
            <a:round/>
            <a:headEnd type="none" w="med" len="med"/>
            <a:tailEnd type="none" w="med" len="med"/>
          </a:ln>
        </p:spPr>
      </p:cxnSp>
      <p:cxnSp>
        <p:nvCxnSpPr>
          <p:cNvPr id="196" name="Google Shape;196;p22"/>
          <p:cNvCxnSpPr/>
          <p:nvPr/>
        </p:nvCxnSpPr>
        <p:spPr>
          <a:xfrm rot="10800000" flipH="1">
            <a:off x="4962850" y="4463450"/>
            <a:ext cx="839400" cy="382500"/>
          </a:xfrm>
          <a:prstGeom prst="straightConnector1">
            <a:avLst/>
          </a:prstGeom>
          <a:noFill/>
          <a:ln w="19050" cap="flat" cmpd="sng">
            <a:solidFill>
              <a:schemeClr val="dk1"/>
            </a:solidFill>
            <a:prstDash val="solid"/>
            <a:round/>
            <a:headEnd type="none" w="med" len="med"/>
            <a:tailEnd type="none" w="med" len="med"/>
          </a:ln>
        </p:spPr>
      </p:cxnSp>
      <p:pic>
        <p:nvPicPr>
          <p:cNvPr id="197" name="Google Shape;197;p22"/>
          <p:cNvPicPr preferRelativeResize="0"/>
          <p:nvPr/>
        </p:nvPicPr>
        <p:blipFill rotWithShape="1">
          <a:blip r:embed="rId3">
            <a:alphaModFix/>
          </a:blip>
          <a:srcRect t="5495" b="2600"/>
          <a:stretch/>
        </p:blipFill>
        <p:spPr>
          <a:xfrm>
            <a:off x="5737625" y="331875"/>
            <a:ext cx="2290474" cy="4479749"/>
          </a:xfrm>
          <a:prstGeom prst="rect">
            <a:avLst/>
          </a:prstGeom>
          <a:noFill/>
          <a:ln>
            <a:noFill/>
          </a:ln>
        </p:spPr>
      </p:pic>
      <p:pic>
        <p:nvPicPr>
          <p:cNvPr id="198" name="Google Shape;198;p22"/>
          <p:cNvPicPr preferRelativeResize="0"/>
          <p:nvPr/>
        </p:nvPicPr>
        <p:blipFill rotWithShape="1">
          <a:blip r:embed="rId4">
            <a:alphaModFix/>
          </a:blip>
          <a:srcRect t="27981" b="10548"/>
          <a:stretch/>
        </p:blipFill>
        <p:spPr>
          <a:xfrm>
            <a:off x="2093738" y="1041450"/>
            <a:ext cx="2858812" cy="3804498"/>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3"/>
          <p:cNvSpPr txBox="1">
            <a:spLocks noGrp="1"/>
          </p:cNvSpPr>
          <p:nvPr>
            <p:ph type="title"/>
          </p:nvPr>
        </p:nvSpPr>
        <p:spPr>
          <a:xfrm>
            <a:off x="311700" y="239525"/>
            <a:ext cx="3386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Instagram</a:t>
            </a:r>
            <a:endParaRPr sz="4000">
              <a:solidFill>
                <a:srgbClr val="CFE2F3"/>
              </a:solidFill>
              <a:latin typeface="Orbitron"/>
              <a:ea typeface="Orbitron"/>
              <a:cs typeface="Orbitron"/>
              <a:sym typeface="Orbitron"/>
            </a:endParaRPr>
          </a:p>
        </p:txBody>
      </p:sp>
      <p:sp>
        <p:nvSpPr>
          <p:cNvPr id="204" name="Google Shape;204;p23"/>
          <p:cNvSpPr/>
          <p:nvPr/>
        </p:nvSpPr>
        <p:spPr>
          <a:xfrm>
            <a:off x="8562050" y="2395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a:off x="184175" y="127887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a:off x="8562050" y="41444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a:off x="8353250" y="66045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 name="Google Shape;208;p23"/>
          <p:cNvGrpSpPr/>
          <p:nvPr/>
        </p:nvGrpSpPr>
        <p:grpSpPr>
          <a:xfrm>
            <a:off x="449975" y="4144425"/>
            <a:ext cx="858690" cy="836900"/>
            <a:chOff x="4463350" y="3639950"/>
            <a:chExt cx="858690" cy="836900"/>
          </a:xfrm>
        </p:grpSpPr>
        <p:sp>
          <p:nvSpPr>
            <p:cNvPr id="209" name="Google Shape;209;p23"/>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1" name="Google Shape;211;p23"/>
          <p:cNvCxnSpPr/>
          <p:nvPr/>
        </p:nvCxnSpPr>
        <p:spPr>
          <a:xfrm>
            <a:off x="4920800" y="1230200"/>
            <a:ext cx="901500" cy="1527300"/>
          </a:xfrm>
          <a:prstGeom prst="straightConnector1">
            <a:avLst/>
          </a:prstGeom>
          <a:noFill/>
          <a:ln w="19050" cap="flat" cmpd="sng">
            <a:solidFill>
              <a:schemeClr val="dk1"/>
            </a:solidFill>
            <a:prstDash val="solid"/>
            <a:round/>
            <a:headEnd type="none" w="med" len="med"/>
            <a:tailEnd type="none" w="med" len="med"/>
          </a:ln>
        </p:spPr>
      </p:cxnSp>
      <p:cxnSp>
        <p:nvCxnSpPr>
          <p:cNvPr id="212" name="Google Shape;212;p23"/>
          <p:cNvCxnSpPr/>
          <p:nvPr/>
        </p:nvCxnSpPr>
        <p:spPr>
          <a:xfrm rot="10800000" flipH="1">
            <a:off x="4814050" y="4411725"/>
            <a:ext cx="1008300" cy="180600"/>
          </a:xfrm>
          <a:prstGeom prst="straightConnector1">
            <a:avLst/>
          </a:prstGeom>
          <a:noFill/>
          <a:ln w="19050" cap="flat" cmpd="sng">
            <a:solidFill>
              <a:schemeClr val="dk1"/>
            </a:solidFill>
            <a:prstDash val="solid"/>
            <a:round/>
            <a:headEnd type="none" w="med" len="med"/>
            <a:tailEnd type="none" w="med" len="med"/>
          </a:ln>
        </p:spPr>
      </p:cxnSp>
      <p:pic>
        <p:nvPicPr>
          <p:cNvPr id="213" name="Google Shape;213;p23"/>
          <p:cNvPicPr preferRelativeResize="0"/>
          <p:nvPr/>
        </p:nvPicPr>
        <p:blipFill rotWithShape="1">
          <a:blip r:embed="rId3">
            <a:alphaModFix/>
          </a:blip>
          <a:srcRect t="35149" b="10211"/>
          <a:stretch/>
        </p:blipFill>
        <p:spPr>
          <a:xfrm>
            <a:off x="2042450" y="1222125"/>
            <a:ext cx="2849123" cy="3370199"/>
          </a:xfrm>
          <a:prstGeom prst="rect">
            <a:avLst/>
          </a:prstGeom>
          <a:noFill/>
          <a:ln w="19050" cap="flat" cmpd="sng">
            <a:solidFill>
              <a:schemeClr val="dk1"/>
            </a:solidFill>
            <a:prstDash val="solid"/>
            <a:round/>
            <a:headEnd type="none" w="sm" len="sm"/>
            <a:tailEnd type="none" w="sm" len="sm"/>
          </a:ln>
        </p:spPr>
      </p:pic>
      <p:pic>
        <p:nvPicPr>
          <p:cNvPr id="214" name="Google Shape;214;p23"/>
          <p:cNvPicPr preferRelativeResize="0"/>
          <p:nvPr/>
        </p:nvPicPr>
        <p:blipFill rotWithShape="1">
          <a:blip r:embed="rId4">
            <a:alphaModFix/>
          </a:blip>
          <a:srcRect t="4771" b="4179"/>
          <a:stretch/>
        </p:blipFill>
        <p:spPr>
          <a:xfrm>
            <a:off x="5790550" y="239525"/>
            <a:ext cx="2251033" cy="44372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4"/>
          <p:cNvSpPr txBox="1">
            <a:spLocks noGrp="1"/>
          </p:cNvSpPr>
          <p:nvPr>
            <p:ph type="title"/>
          </p:nvPr>
        </p:nvSpPr>
        <p:spPr>
          <a:xfrm>
            <a:off x="311700" y="239525"/>
            <a:ext cx="3386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Instagram</a:t>
            </a:r>
            <a:endParaRPr sz="4000">
              <a:solidFill>
                <a:srgbClr val="CFE2F3"/>
              </a:solidFill>
              <a:latin typeface="Orbitron"/>
              <a:ea typeface="Orbitron"/>
              <a:cs typeface="Orbitron"/>
              <a:sym typeface="Orbitron"/>
            </a:endParaRPr>
          </a:p>
        </p:txBody>
      </p:sp>
      <p:sp>
        <p:nvSpPr>
          <p:cNvPr id="220" name="Google Shape;220;p24"/>
          <p:cNvSpPr/>
          <p:nvPr/>
        </p:nvSpPr>
        <p:spPr>
          <a:xfrm>
            <a:off x="8562050" y="2395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4"/>
          <p:cNvSpPr/>
          <p:nvPr/>
        </p:nvSpPr>
        <p:spPr>
          <a:xfrm>
            <a:off x="184175" y="127887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p:nvPr/>
        </p:nvSpPr>
        <p:spPr>
          <a:xfrm>
            <a:off x="8562050" y="41444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p:nvPr/>
        </p:nvSpPr>
        <p:spPr>
          <a:xfrm>
            <a:off x="8353250" y="66045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24"/>
          <p:cNvGrpSpPr/>
          <p:nvPr/>
        </p:nvGrpSpPr>
        <p:grpSpPr>
          <a:xfrm>
            <a:off x="449975" y="4144425"/>
            <a:ext cx="858690" cy="836900"/>
            <a:chOff x="4463350" y="3639950"/>
            <a:chExt cx="858690" cy="836900"/>
          </a:xfrm>
        </p:grpSpPr>
        <p:sp>
          <p:nvSpPr>
            <p:cNvPr id="225" name="Google Shape;225;p24"/>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4"/>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7" name="Google Shape;227;p24"/>
          <p:cNvPicPr preferRelativeResize="0"/>
          <p:nvPr/>
        </p:nvPicPr>
        <p:blipFill rotWithShape="1">
          <a:blip r:embed="rId3">
            <a:alphaModFix/>
          </a:blip>
          <a:srcRect l="6756" t="18300" r="11343" b="44884"/>
          <a:stretch/>
        </p:blipFill>
        <p:spPr>
          <a:xfrm>
            <a:off x="874275" y="1379700"/>
            <a:ext cx="7395450" cy="2470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311700" y="239525"/>
            <a:ext cx="33864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Instagram</a:t>
            </a:r>
            <a:endParaRPr sz="4000">
              <a:solidFill>
                <a:srgbClr val="CFE2F3"/>
              </a:solidFill>
              <a:latin typeface="Orbitron"/>
              <a:ea typeface="Orbitron"/>
              <a:cs typeface="Orbitron"/>
              <a:sym typeface="Orbitron"/>
            </a:endParaRPr>
          </a:p>
        </p:txBody>
      </p:sp>
      <p:sp>
        <p:nvSpPr>
          <p:cNvPr id="233" name="Google Shape;233;p25"/>
          <p:cNvSpPr/>
          <p:nvPr/>
        </p:nvSpPr>
        <p:spPr>
          <a:xfrm>
            <a:off x="8562050" y="2395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5"/>
          <p:cNvSpPr/>
          <p:nvPr/>
        </p:nvSpPr>
        <p:spPr>
          <a:xfrm>
            <a:off x="184175" y="127887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5"/>
          <p:cNvSpPr/>
          <p:nvPr/>
        </p:nvSpPr>
        <p:spPr>
          <a:xfrm>
            <a:off x="8562050" y="41444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5"/>
          <p:cNvSpPr/>
          <p:nvPr/>
        </p:nvSpPr>
        <p:spPr>
          <a:xfrm>
            <a:off x="8353250" y="66045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25"/>
          <p:cNvGrpSpPr/>
          <p:nvPr/>
        </p:nvGrpSpPr>
        <p:grpSpPr>
          <a:xfrm>
            <a:off x="449975" y="4144425"/>
            <a:ext cx="858690" cy="836900"/>
            <a:chOff x="4463350" y="3639950"/>
            <a:chExt cx="858690" cy="836900"/>
          </a:xfrm>
        </p:grpSpPr>
        <p:sp>
          <p:nvSpPr>
            <p:cNvPr id="238" name="Google Shape;238;p25"/>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5"/>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0" name="Google Shape;240;p25"/>
          <p:cNvPicPr preferRelativeResize="0"/>
          <p:nvPr/>
        </p:nvPicPr>
        <p:blipFill rotWithShape="1">
          <a:blip r:embed="rId3">
            <a:alphaModFix/>
          </a:blip>
          <a:srcRect b="32998"/>
          <a:stretch/>
        </p:blipFill>
        <p:spPr>
          <a:xfrm>
            <a:off x="0" y="1823300"/>
            <a:ext cx="9144003" cy="16273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Goals</a:t>
            </a:r>
            <a:endParaRPr sz="4000">
              <a:solidFill>
                <a:srgbClr val="CFE2F3"/>
              </a:solidFill>
              <a:latin typeface="Orbitron"/>
              <a:ea typeface="Orbitron"/>
              <a:cs typeface="Orbitron"/>
              <a:sym typeface="Orbitron"/>
            </a:endParaRPr>
          </a:p>
        </p:txBody>
      </p:sp>
      <p:sp>
        <p:nvSpPr>
          <p:cNvPr id="246" name="Google Shape;246;p26"/>
          <p:cNvSpPr txBox="1">
            <a:spLocks noGrp="1"/>
          </p:cNvSpPr>
          <p:nvPr>
            <p:ph type="body" idx="1"/>
          </p:nvPr>
        </p:nvSpPr>
        <p:spPr>
          <a:xfrm>
            <a:off x="311700" y="1389600"/>
            <a:ext cx="8413200" cy="3594600"/>
          </a:xfrm>
          <a:prstGeom prst="rect">
            <a:avLst/>
          </a:prstGeom>
        </p:spPr>
        <p:txBody>
          <a:bodyPr spcFirstLastPara="1" wrap="square" lIns="91425" tIns="91425" rIns="91425" bIns="91425" anchor="t" anchorCtr="0">
            <a:normAutofit fontScale="92500"/>
          </a:bodyPr>
          <a:lstStyle/>
          <a:p>
            <a:pPr marL="457200" lvl="0" indent="-404812" algn="l" rtl="0">
              <a:spcBef>
                <a:spcPts val="0"/>
              </a:spcBef>
              <a:spcAft>
                <a:spcPts val="0"/>
              </a:spcAft>
              <a:buClr>
                <a:schemeClr val="dk1"/>
              </a:buClr>
              <a:buSzPct val="100000"/>
              <a:buFont typeface="Montserrat"/>
              <a:buAutoNum type="arabicParenR"/>
            </a:pPr>
            <a:r>
              <a:rPr lang="en" sz="3000" dirty="0">
                <a:solidFill>
                  <a:schemeClr val="dk1"/>
                </a:solidFill>
                <a:latin typeface="Montserrat"/>
                <a:ea typeface="Montserrat"/>
                <a:cs typeface="Montserrat"/>
                <a:sym typeface="Montserrat"/>
              </a:rPr>
              <a:t>Create an engaging, easy to use Website.</a:t>
            </a:r>
            <a:endParaRPr sz="3000" dirty="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3000" dirty="0">
              <a:solidFill>
                <a:schemeClr val="dk1"/>
              </a:solidFill>
              <a:latin typeface="Montserrat"/>
              <a:ea typeface="Montserrat"/>
              <a:cs typeface="Montserrat"/>
              <a:sym typeface="Montserrat"/>
            </a:endParaRPr>
          </a:p>
          <a:p>
            <a:pPr marL="52388" lvl="0" indent="0" algn="l" rtl="0">
              <a:spcBef>
                <a:spcPts val="0"/>
              </a:spcBef>
              <a:spcAft>
                <a:spcPts val="0"/>
              </a:spcAft>
              <a:buClr>
                <a:srgbClr val="FFFFFF"/>
              </a:buClr>
              <a:buSzPct val="100000"/>
              <a:buNone/>
            </a:pPr>
            <a:r>
              <a:rPr lang="en" sz="3000" dirty="0">
                <a:solidFill>
                  <a:srgbClr val="FFFFFF"/>
                </a:solidFill>
                <a:latin typeface="Montserrat"/>
                <a:ea typeface="Montserrat"/>
                <a:cs typeface="Montserrat"/>
                <a:sym typeface="Montserrat"/>
              </a:rPr>
              <a:t>2) Sustain a compelling Social Media account.</a:t>
            </a:r>
            <a:endParaRPr sz="3000" dirty="0">
              <a:solidFill>
                <a:srgbClr val="FFFFFF"/>
              </a:solidFill>
              <a:latin typeface="Montserrat"/>
              <a:ea typeface="Montserrat"/>
              <a:cs typeface="Montserrat"/>
              <a:sym typeface="Montserrat"/>
            </a:endParaRPr>
          </a:p>
          <a:p>
            <a:pPr marL="457200" lvl="0" indent="0" algn="l" rtl="0">
              <a:spcBef>
                <a:spcPts val="0"/>
              </a:spcBef>
              <a:spcAft>
                <a:spcPts val="0"/>
              </a:spcAft>
              <a:buNone/>
            </a:pPr>
            <a:endParaRPr sz="3000" dirty="0">
              <a:solidFill>
                <a:schemeClr val="dk1"/>
              </a:solidFill>
              <a:latin typeface="Montserrat"/>
              <a:ea typeface="Montserrat"/>
              <a:cs typeface="Montserrat"/>
              <a:sym typeface="Montserrat"/>
            </a:endParaRPr>
          </a:p>
          <a:p>
            <a:pPr marL="52388" lvl="0" indent="0" algn="l" rtl="0">
              <a:spcBef>
                <a:spcPts val="0"/>
              </a:spcBef>
              <a:spcAft>
                <a:spcPts val="0"/>
              </a:spcAft>
              <a:buClr>
                <a:srgbClr val="A4C2F4"/>
              </a:buClr>
              <a:buSzPct val="100000"/>
              <a:buNone/>
            </a:pPr>
            <a:r>
              <a:rPr lang="en" sz="3000" dirty="0">
                <a:solidFill>
                  <a:srgbClr val="A4C2F4"/>
                </a:solidFill>
                <a:latin typeface="Montserrat"/>
                <a:ea typeface="Montserrat"/>
                <a:cs typeface="Montserrat"/>
                <a:sym typeface="Montserrat"/>
              </a:rPr>
              <a:t>3) Find the best recipe for max engagement.</a:t>
            </a:r>
            <a:endParaRPr sz="3000" dirty="0">
              <a:solidFill>
                <a:srgbClr val="A4C2F4"/>
              </a:solidFill>
              <a:latin typeface="Montserrat"/>
              <a:ea typeface="Montserrat"/>
              <a:cs typeface="Montserrat"/>
              <a:sym typeface="Montserrat"/>
            </a:endParaRPr>
          </a:p>
        </p:txBody>
      </p:sp>
      <p:pic>
        <p:nvPicPr>
          <p:cNvPr id="247" name="Google Shape;247;p26" descr="EMERGE.Logo.PNG"/>
          <p:cNvPicPr preferRelativeResize="0"/>
          <p:nvPr/>
        </p:nvPicPr>
        <p:blipFill>
          <a:blip r:embed="rId3">
            <a:alphaModFix/>
          </a:blip>
          <a:stretch>
            <a:fillRect/>
          </a:stretch>
        </p:blipFill>
        <p:spPr>
          <a:xfrm>
            <a:off x="6868600" y="128200"/>
            <a:ext cx="2152800" cy="809700"/>
          </a:xfrm>
          <a:prstGeom prst="ellipse">
            <a:avLst/>
          </a:prstGeom>
          <a:noFill/>
          <a:ln w="28575" cap="flat" cmpd="sng">
            <a:solidFill>
              <a:schemeClr val="dk1"/>
            </a:solidFill>
            <a:prstDash val="solid"/>
            <a:round/>
            <a:headEnd type="none" w="sm" len="sm"/>
            <a:tailEnd type="none" w="sm" len="sm"/>
          </a:ln>
        </p:spPr>
      </p:pic>
      <p:sp>
        <p:nvSpPr>
          <p:cNvPr id="248" name="Google Shape;248;p26"/>
          <p:cNvSpPr/>
          <p:nvPr/>
        </p:nvSpPr>
        <p:spPr>
          <a:xfrm>
            <a:off x="4505875" y="3257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6"/>
          <p:cNvSpPr/>
          <p:nvPr/>
        </p:nvSpPr>
        <p:spPr>
          <a:xfrm>
            <a:off x="8260850" y="29796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6"/>
          <p:cNvSpPr/>
          <p:nvPr/>
        </p:nvSpPr>
        <p:spPr>
          <a:xfrm>
            <a:off x="723450" y="471450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7"/>
          <p:cNvSpPr txBox="1">
            <a:spLocks noGrp="1"/>
          </p:cNvSpPr>
          <p:nvPr>
            <p:ph type="title"/>
          </p:nvPr>
        </p:nvSpPr>
        <p:spPr>
          <a:xfrm>
            <a:off x="279825" y="353700"/>
            <a:ext cx="67023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Content Schedule</a:t>
            </a:r>
            <a:endParaRPr sz="4000">
              <a:solidFill>
                <a:srgbClr val="CFE2F3"/>
              </a:solidFill>
              <a:latin typeface="Orbitron"/>
              <a:ea typeface="Orbitron"/>
              <a:cs typeface="Orbitron"/>
              <a:sym typeface="Orbitron"/>
            </a:endParaRPr>
          </a:p>
        </p:txBody>
      </p:sp>
      <p:sp>
        <p:nvSpPr>
          <p:cNvPr id="256" name="Google Shape;256;p27"/>
          <p:cNvSpPr/>
          <p:nvPr/>
        </p:nvSpPr>
        <p:spPr>
          <a:xfrm>
            <a:off x="8562050" y="2395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7"/>
          <p:cNvSpPr/>
          <p:nvPr/>
        </p:nvSpPr>
        <p:spPr>
          <a:xfrm>
            <a:off x="184175" y="15339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7"/>
          <p:cNvSpPr/>
          <p:nvPr/>
        </p:nvSpPr>
        <p:spPr>
          <a:xfrm>
            <a:off x="449975" y="45986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7"/>
          <p:cNvSpPr/>
          <p:nvPr/>
        </p:nvSpPr>
        <p:spPr>
          <a:xfrm>
            <a:off x="449975" y="1264225"/>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260;p27"/>
          <p:cNvGrpSpPr/>
          <p:nvPr/>
        </p:nvGrpSpPr>
        <p:grpSpPr>
          <a:xfrm>
            <a:off x="8133325" y="4176325"/>
            <a:ext cx="858690" cy="836900"/>
            <a:chOff x="4463350" y="3639950"/>
            <a:chExt cx="858690" cy="836900"/>
          </a:xfrm>
        </p:grpSpPr>
        <p:sp>
          <p:nvSpPr>
            <p:cNvPr id="261" name="Google Shape;261;p27"/>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7"/>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63" name="Google Shape;263;p27"/>
          <p:cNvGraphicFramePr/>
          <p:nvPr/>
        </p:nvGraphicFramePr>
        <p:xfrm>
          <a:off x="1335075" y="1264225"/>
          <a:ext cx="3000000" cy="3000000"/>
        </p:xfrm>
        <a:graphic>
          <a:graphicData uri="http://schemas.openxmlformats.org/drawingml/2006/table">
            <a:tbl>
              <a:tblPr>
                <a:noFill/>
                <a:tableStyleId>{389CD01A-3C22-4688-9EF0-47AA17B40807}</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0446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a:t>Week</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r>
                        <a:rPr lang="en"/>
                        <a:t>Infographic Post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r>
                        <a:rPr lang="en"/>
                        <a:t>Video Post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r>
                        <a:rPr lang="en"/>
                        <a:t>Followers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FC5E8"/>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solidFill>
                            <a:schemeClr val="dk1"/>
                          </a:solidFill>
                        </a:rPr>
                        <a:t>Week 1</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Monday 12:00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Friday 2:00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18</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chemeClr val="dk1"/>
                          </a:solidFill>
                        </a:rPr>
                        <a:t>Week 2</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Thursday 12:00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Friday 2:00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26</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solidFill>
                            <a:schemeClr val="dk1"/>
                          </a:solidFill>
                        </a:rPr>
                        <a:t>Week 3</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Tuesday 12:30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Friday 2:00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31</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solidFill>
                            <a:schemeClr val="dk1"/>
                          </a:solidFill>
                        </a:rPr>
                        <a:t>Week 4</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Thursday 2:00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Friday 2:00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35</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solidFill>
                            <a:schemeClr val="dk1"/>
                          </a:solidFill>
                        </a:rPr>
                        <a:t>Week 5</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Tuesday 12:00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Monday 2:00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38</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solidFill>
                            <a:schemeClr val="dk1"/>
                          </a:solidFill>
                        </a:rPr>
                        <a:t>Week 6</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Monday 12:00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Friday 2:00 pm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rPr>
                        <a:t>50</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8"/>
          <p:cNvSpPr txBox="1">
            <a:spLocks noGrp="1"/>
          </p:cNvSpPr>
          <p:nvPr>
            <p:ph type="title"/>
          </p:nvPr>
        </p:nvSpPr>
        <p:spPr>
          <a:xfrm>
            <a:off x="0" y="332450"/>
            <a:ext cx="9144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solidFill>
                  <a:srgbClr val="CFE2F3"/>
                </a:solidFill>
                <a:latin typeface="Orbitron"/>
                <a:ea typeface="Orbitron"/>
                <a:cs typeface="Orbitron"/>
                <a:sym typeface="Orbitron"/>
              </a:rPr>
              <a:t>Content Schedule Conclusions</a:t>
            </a:r>
            <a:endParaRPr sz="4000">
              <a:solidFill>
                <a:srgbClr val="CFE2F3"/>
              </a:solidFill>
              <a:latin typeface="Orbitron"/>
              <a:ea typeface="Orbitron"/>
              <a:cs typeface="Orbitron"/>
              <a:sym typeface="Orbitron"/>
            </a:endParaRPr>
          </a:p>
        </p:txBody>
      </p:sp>
      <p:sp>
        <p:nvSpPr>
          <p:cNvPr id="269" name="Google Shape;269;p28"/>
          <p:cNvSpPr/>
          <p:nvPr/>
        </p:nvSpPr>
        <p:spPr>
          <a:xfrm>
            <a:off x="8726225" y="98817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184175" y="15339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449975" y="45986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a:off x="449975" y="1264225"/>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28"/>
          <p:cNvGrpSpPr/>
          <p:nvPr/>
        </p:nvGrpSpPr>
        <p:grpSpPr>
          <a:xfrm>
            <a:off x="8133325" y="4176325"/>
            <a:ext cx="858690" cy="836900"/>
            <a:chOff x="4463350" y="3639950"/>
            <a:chExt cx="858690" cy="836900"/>
          </a:xfrm>
        </p:grpSpPr>
        <p:sp>
          <p:nvSpPr>
            <p:cNvPr id="274" name="Google Shape;274;p28"/>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28"/>
          <p:cNvGrpSpPr/>
          <p:nvPr/>
        </p:nvGrpSpPr>
        <p:grpSpPr>
          <a:xfrm>
            <a:off x="1804275" y="1402775"/>
            <a:ext cx="5535439" cy="3102802"/>
            <a:chOff x="2050388" y="1402775"/>
            <a:chExt cx="5535439" cy="3102802"/>
          </a:xfrm>
        </p:grpSpPr>
        <p:pic>
          <p:nvPicPr>
            <p:cNvPr id="277" name="Google Shape;277;p28"/>
            <p:cNvPicPr preferRelativeResize="0"/>
            <p:nvPr/>
          </p:nvPicPr>
          <p:blipFill rotWithShape="1">
            <a:blip r:embed="rId3">
              <a:alphaModFix/>
            </a:blip>
            <a:srcRect t="11567" b="51861"/>
            <a:stretch/>
          </p:blipFill>
          <p:spPr>
            <a:xfrm>
              <a:off x="2050387" y="1402775"/>
              <a:ext cx="3919075" cy="3102802"/>
            </a:xfrm>
            <a:prstGeom prst="rect">
              <a:avLst/>
            </a:prstGeom>
            <a:noFill/>
            <a:ln>
              <a:noFill/>
            </a:ln>
          </p:spPr>
        </p:pic>
        <p:pic>
          <p:nvPicPr>
            <p:cNvPr id="278" name="Google Shape;278;p28"/>
            <p:cNvPicPr preferRelativeResize="0"/>
            <p:nvPr/>
          </p:nvPicPr>
          <p:blipFill rotWithShape="1">
            <a:blip r:embed="rId4">
              <a:alphaModFix/>
            </a:blip>
            <a:srcRect l="41578" t="21544" b="56529"/>
            <a:stretch/>
          </p:blipFill>
          <p:spPr>
            <a:xfrm>
              <a:off x="5249575" y="2205875"/>
              <a:ext cx="2336251" cy="1898327"/>
            </a:xfrm>
            <a:prstGeom prst="rect">
              <a:avLst/>
            </a:prstGeom>
            <a:noFill/>
            <a:ln>
              <a:noFill/>
            </a:ln>
          </p:spPr>
        </p:pic>
        <p:pic>
          <p:nvPicPr>
            <p:cNvPr id="279" name="Google Shape;279;p28"/>
            <p:cNvPicPr preferRelativeResize="0"/>
            <p:nvPr/>
          </p:nvPicPr>
          <p:blipFill rotWithShape="1">
            <a:blip r:embed="rId4">
              <a:alphaModFix/>
            </a:blip>
            <a:srcRect l="50597" t="42784" b="51844"/>
            <a:stretch/>
          </p:blipFill>
          <p:spPr>
            <a:xfrm>
              <a:off x="5610125" y="4040575"/>
              <a:ext cx="1975700" cy="464998"/>
            </a:xfrm>
            <a:prstGeom prst="rect">
              <a:avLst/>
            </a:prstGeom>
            <a:noFill/>
            <a:ln>
              <a:noFill/>
            </a:ln>
          </p:spPr>
        </p:pic>
        <p:sp>
          <p:nvSpPr>
            <p:cNvPr id="280" name="Google Shape;280;p28"/>
            <p:cNvSpPr/>
            <p:nvPr/>
          </p:nvSpPr>
          <p:spPr>
            <a:xfrm>
              <a:off x="5927025" y="1402775"/>
              <a:ext cx="1658700" cy="837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9"/>
          <p:cNvSpPr txBox="1">
            <a:spLocks noGrp="1"/>
          </p:cNvSpPr>
          <p:nvPr>
            <p:ph type="title"/>
          </p:nvPr>
        </p:nvSpPr>
        <p:spPr>
          <a:xfrm>
            <a:off x="279825" y="353700"/>
            <a:ext cx="67023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Hashtag Examples</a:t>
            </a:r>
            <a:endParaRPr sz="4000">
              <a:solidFill>
                <a:srgbClr val="CFE2F3"/>
              </a:solidFill>
              <a:latin typeface="Orbitron"/>
              <a:ea typeface="Orbitron"/>
              <a:cs typeface="Orbitron"/>
              <a:sym typeface="Orbitron"/>
            </a:endParaRPr>
          </a:p>
        </p:txBody>
      </p:sp>
      <p:sp>
        <p:nvSpPr>
          <p:cNvPr id="286" name="Google Shape;286;p29"/>
          <p:cNvSpPr/>
          <p:nvPr/>
        </p:nvSpPr>
        <p:spPr>
          <a:xfrm>
            <a:off x="8562050" y="2395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184175" y="15339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449975" y="45986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449975" y="1264225"/>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29"/>
          <p:cNvGrpSpPr/>
          <p:nvPr/>
        </p:nvGrpSpPr>
        <p:grpSpPr>
          <a:xfrm>
            <a:off x="8133325" y="4176325"/>
            <a:ext cx="858690" cy="836900"/>
            <a:chOff x="4463350" y="3639950"/>
            <a:chExt cx="858690" cy="836900"/>
          </a:xfrm>
        </p:grpSpPr>
        <p:sp>
          <p:nvSpPr>
            <p:cNvPr id="291" name="Google Shape;291;p29"/>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 name="Google Shape;293;p29"/>
          <p:cNvSpPr txBox="1">
            <a:spLocks noGrp="1"/>
          </p:cNvSpPr>
          <p:nvPr>
            <p:ph type="body" idx="1"/>
          </p:nvPr>
        </p:nvSpPr>
        <p:spPr>
          <a:xfrm>
            <a:off x="584500" y="1264225"/>
            <a:ext cx="4410300" cy="3594600"/>
          </a:xfrm>
          <a:prstGeom prst="rect">
            <a:avLst/>
          </a:prstGeom>
        </p:spPr>
        <p:txBody>
          <a:bodyPr spcFirstLastPara="1" wrap="square" lIns="91425" tIns="91425" rIns="91425" bIns="91425" anchor="t" anchorCtr="0">
            <a:normAutofit lnSpcReduction="10000"/>
          </a:bodyPr>
          <a:lstStyle/>
          <a:p>
            <a:pPr marL="457200" lvl="0" indent="0" algn="l" rtl="0">
              <a:spcBef>
                <a:spcPts val="0"/>
              </a:spcBef>
              <a:spcAft>
                <a:spcPts val="0"/>
              </a:spcAft>
              <a:buNone/>
            </a:pPr>
            <a:r>
              <a:rPr lang="en" sz="3000">
                <a:solidFill>
                  <a:schemeClr val="dk1"/>
                </a:solidFill>
                <a:latin typeface="Montserrat"/>
                <a:ea typeface="Montserrat"/>
                <a:cs typeface="Montserrat"/>
                <a:sym typeface="Montserrat"/>
              </a:rPr>
              <a:t>#NASA</a:t>
            </a:r>
            <a:br>
              <a:rPr lang="en" sz="3000">
                <a:solidFill>
                  <a:schemeClr val="dk1"/>
                </a:solidFill>
                <a:latin typeface="Montserrat"/>
                <a:ea typeface="Montserrat"/>
                <a:cs typeface="Montserrat"/>
                <a:sym typeface="Montserrat"/>
              </a:rPr>
            </a:br>
            <a:r>
              <a:rPr lang="en" sz="3000">
                <a:solidFill>
                  <a:schemeClr val="dk1"/>
                </a:solidFill>
                <a:latin typeface="Montserrat"/>
                <a:ea typeface="Montserrat"/>
                <a:cs typeface="Montserrat"/>
                <a:sym typeface="Montserrat"/>
              </a:rPr>
              <a:t>#Space</a:t>
            </a:r>
            <a:endParaRPr sz="30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 sz="3000">
                <a:solidFill>
                  <a:schemeClr val="dk1"/>
                </a:solidFill>
                <a:latin typeface="Montserrat"/>
                <a:ea typeface="Montserrat"/>
                <a:cs typeface="Montserrat"/>
                <a:sym typeface="Montserrat"/>
              </a:rPr>
              <a:t>#Spacenews</a:t>
            </a:r>
            <a:endParaRPr sz="30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 sz="3000">
                <a:solidFill>
                  <a:schemeClr val="dk1"/>
                </a:solidFill>
                <a:latin typeface="Montserrat"/>
                <a:ea typeface="Montserrat"/>
                <a:cs typeface="Montserrat"/>
                <a:sym typeface="Montserrat"/>
              </a:rPr>
              <a:t>#Spacefacts</a:t>
            </a:r>
            <a:endParaRPr sz="30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 sz="3000">
                <a:solidFill>
                  <a:schemeClr val="dk1"/>
                </a:solidFill>
                <a:latin typeface="Montserrat"/>
                <a:ea typeface="Montserrat"/>
                <a:cs typeface="Montserrat"/>
                <a:sym typeface="Montserrat"/>
              </a:rPr>
              <a:t>#Astronomy</a:t>
            </a:r>
            <a:endParaRPr sz="30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 sz="3000">
                <a:solidFill>
                  <a:schemeClr val="dk1"/>
                </a:solidFill>
                <a:latin typeface="Montserrat"/>
                <a:ea typeface="Montserrat"/>
                <a:cs typeface="Montserrat"/>
                <a:sym typeface="Montserrat"/>
              </a:rPr>
              <a:t>#AstronomyFacts</a:t>
            </a:r>
            <a:endParaRPr sz="30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 sz="3000">
                <a:solidFill>
                  <a:schemeClr val="dk1"/>
                </a:solidFill>
                <a:latin typeface="Montserrat"/>
                <a:ea typeface="Montserrat"/>
                <a:cs typeface="Montserrat"/>
                <a:sym typeface="Montserrat"/>
              </a:rPr>
              <a:t>#LearnAstronomy</a:t>
            </a:r>
            <a:endParaRPr sz="3000">
              <a:solidFill>
                <a:schemeClr val="dk1"/>
              </a:solidFill>
              <a:latin typeface="Montserrat"/>
              <a:ea typeface="Montserrat"/>
              <a:cs typeface="Montserrat"/>
              <a:sym typeface="Montserrat"/>
            </a:endParaRPr>
          </a:p>
        </p:txBody>
      </p:sp>
      <p:sp>
        <p:nvSpPr>
          <p:cNvPr id="294" name="Google Shape;294;p29"/>
          <p:cNvSpPr txBox="1">
            <a:spLocks noGrp="1"/>
          </p:cNvSpPr>
          <p:nvPr>
            <p:ph type="body" idx="1"/>
          </p:nvPr>
        </p:nvSpPr>
        <p:spPr>
          <a:xfrm>
            <a:off x="4151750" y="1264225"/>
            <a:ext cx="4410300" cy="35946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r>
              <a:rPr lang="en" sz="3000">
                <a:solidFill>
                  <a:schemeClr val="dk1"/>
                </a:solidFill>
                <a:latin typeface="Montserrat"/>
                <a:ea typeface="Montserrat"/>
                <a:cs typeface="Montserrat"/>
                <a:sym typeface="Montserrat"/>
              </a:rPr>
              <a:t>#Learn</a:t>
            </a:r>
            <a:br>
              <a:rPr lang="en" sz="3000">
                <a:solidFill>
                  <a:schemeClr val="dk1"/>
                </a:solidFill>
                <a:latin typeface="Montserrat"/>
                <a:ea typeface="Montserrat"/>
                <a:cs typeface="Montserrat"/>
                <a:sym typeface="Montserrat"/>
              </a:rPr>
            </a:br>
            <a:r>
              <a:rPr lang="en" sz="3000">
                <a:solidFill>
                  <a:schemeClr val="dk1"/>
                </a:solidFill>
                <a:latin typeface="Montserrat"/>
                <a:ea typeface="Montserrat"/>
                <a:cs typeface="Montserrat"/>
                <a:sym typeface="Montserrat"/>
              </a:rPr>
              <a:t>#Education</a:t>
            </a:r>
            <a:endParaRPr sz="30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 sz="3000">
                <a:solidFill>
                  <a:schemeClr val="dk1"/>
                </a:solidFill>
                <a:latin typeface="Montserrat"/>
                <a:ea typeface="Montserrat"/>
                <a:cs typeface="Montserrat"/>
                <a:sym typeface="Montserrat"/>
              </a:rPr>
              <a:t>#InterestingFacts</a:t>
            </a:r>
            <a:endParaRPr sz="3000">
              <a:solidFill>
                <a:schemeClr val="dk1"/>
              </a:solidFill>
              <a:latin typeface="Montserrat"/>
              <a:ea typeface="Montserrat"/>
              <a:cs typeface="Montserrat"/>
              <a:sym typeface="Montserrat"/>
            </a:endParaRPr>
          </a:p>
          <a:p>
            <a:pPr marL="457200" lvl="0" indent="0" algn="l" rtl="0">
              <a:spcBef>
                <a:spcPts val="0"/>
              </a:spcBef>
              <a:spcAft>
                <a:spcPts val="0"/>
              </a:spcAft>
              <a:buNone/>
            </a:pPr>
            <a:r>
              <a:rPr lang="en" sz="3000">
                <a:solidFill>
                  <a:schemeClr val="dk1"/>
                </a:solidFill>
                <a:latin typeface="Montserrat"/>
                <a:ea typeface="Montserrat"/>
                <a:cs typeface="Montserrat"/>
                <a:sym typeface="Montserrat"/>
              </a:rPr>
              <a:t>#Universe</a:t>
            </a:r>
            <a:endParaRPr sz="25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0"/>
          <p:cNvSpPr txBox="1">
            <a:spLocks noGrp="1"/>
          </p:cNvSpPr>
          <p:nvPr>
            <p:ph type="title"/>
          </p:nvPr>
        </p:nvSpPr>
        <p:spPr>
          <a:xfrm>
            <a:off x="0" y="332450"/>
            <a:ext cx="9144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solidFill>
                  <a:srgbClr val="CFE2F3"/>
                </a:solidFill>
                <a:latin typeface="Orbitron"/>
                <a:ea typeface="Orbitron"/>
                <a:cs typeface="Orbitron"/>
                <a:sym typeface="Orbitron"/>
              </a:rPr>
              <a:t>Content Schedule Conclusions</a:t>
            </a:r>
            <a:endParaRPr sz="4000">
              <a:solidFill>
                <a:srgbClr val="CFE2F3"/>
              </a:solidFill>
              <a:latin typeface="Orbitron"/>
              <a:ea typeface="Orbitron"/>
              <a:cs typeface="Orbitron"/>
              <a:sym typeface="Orbitron"/>
            </a:endParaRPr>
          </a:p>
        </p:txBody>
      </p:sp>
      <p:sp>
        <p:nvSpPr>
          <p:cNvPr id="300" name="Google Shape;300;p30"/>
          <p:cNvSpPr/>
          <p:nvPr/>
        </p:nvSpPr>
        <p:spPr>
          <a:xfrm>
            <a:off x="8726225" y="10881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184175" y="15339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449975" y="45986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449975" y="1264225"/>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30"/>
          <p:cNvGrpSpPr/>
          <p:nvPr/>
        </p:nvGrpSpPr>
        <p:grpSpPr>
          <a:xfrm>
            <a:off x="8133325" y="4176325"/>
            <a:ext cx="858690" cy="836900"/>
            <a:chOff x="4463350" y="3639950"/>
            <a:chExt cx="858690" cy="836900"/>
          </a:xfrm>
        </p:grpSpPr>
        <p:sp>
          <p:nvSpPr>
            <p:cNvPr id="305" name="Google Shape;305;p30"/>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 name="Google Shape;307;p30"/>
          <p:cNvPicPr preferRelativeResize="0"/>
          <p:nvPr/>
        </p:nvPicPr>
        <p:blipFill rotWithShape="1">
          <a:blip r:embed="rId3">
            <a:alphaModFix/>
          </a:blip>
          <a:srcRect t="39671" b="4333"/>
          <a:stretch/>
        </p:blipFill>
        <p:spPr>
          <a:xfrm>
            <a:off x="1458200" y="1264225"/>
            <a:ext cx="2930774" cy="3552573"/>
          </a:xfrm>
          <a:prstGeom prst="rect">
            <a:avLst/>
          </a:prstGeom>
          <a:noFill/>
          <a:ln>
            <a:noFill/>
          </a:ln>
        </p:spPr>
      </p:pic>
      <p:pic>
        <p:nvPicPr>
          <p:cNvPr id="308" name="Google Shape;308;p30"/>
          <p:cNvPicPr preferRelativeResize="0"/>
          <p:nvPr/>
        </p:nvPicPr>
        <p:blipFill rotWithShape="1">
          <a:blip r:embed="rId4">
            <a:alphaModFix/>
          </a:blip>
          <a:srcRect t="64256" b="2381"/>
          <a:stretch/>
        </p:blipFill>
        <p:spPr>
          <a:xfrm>
            <a:off x="4944000" y="1533925"/>
            <a:ext cx="3261574" cy="2355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1"/>
          <p:cNvSpPr txBox="1">
            <a:spLocks noGrp="1"/>
          </p:cNvSpPr>
          <p:nvPr>
            <p:ph type="title"/>
          </p:nvPr>
        </p:nvSpPr>
        <p:spPr>
          <a:xfrm>
            <a:off x="184175" y="332450"/>
            <a:ext cx="67023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Overall Improvement</a:t>
            </a:r>
            <a:endParaRPr sz="4000">
              <a:solidFill>
                <a:srgbClr val="CFE2F3"/>
              </a:solidFill>
              <a:latin typeface="Orbitron"/>
              <a:ea typeface="Orbitron"/>
              <a:cs typeface="Orbitron"/>
              <a:sym typeface="Orbitron"/>
            </a:endParaRPr>
          </a:p>
        </p:txBody>
      </p:sp>
      <p:sp>
        <p:nvSpPr>
          <p:cNvPr id="314" name="Google Shape;314;p31"/>
          <p:cNvSpPr/>
          <p:nvPr/>
        </p:nvSpPr>
        <p:spPr>
          <a:xfrm>
            <a:off x="8562050" y="2395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1"/>
          <p:cNvSpPr/>
          <p:nvPr/>
        </p:nvSpPr>
        <p:spPr>
          <a:xfrm>
            <a:off x="184175" y="15339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1"/>
          <p:cNvSpPr/>
          <p:nvPr/>
        </p:nvSpPr>
        <p:spPr>
          <a:xfrm>
            <a:off x="449975" y="45986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1"/>
          <p:cNvSpPr/>
          <p:nvPr/>
        </p:nvSpPr>
        <p:spPr>
          <a:xfrm>
            <a:off x="449975" y="1264225"/>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p31"/>
          <p:cNvGrpSpPr/>
          <p:nvPr/>
        </p:nvGrpSpPr>
        <p:grpSpPr>
          <a:xfrm>
            <a:off x="8133325" y="4176325"/>
            <a:ext cx="858690" cy="836900"/>
            <a:chOff x="4463350" y="3639950"/>
            <a:chExt cx="858690" cy="836900"/>
          </a:xfrm>
        </p:grpSpPr>
        <p:sp>
          <p:nvSpPr>
            <p:cNvPr id="319" name="Google Shape;319;p31"/>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1"/>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1" name="Google Shape;321;p31"/>
          <p:cNvPicPr preferRelativeResize="0"/>
          <p:nvPr/>
        </p:nvPicPr>
        <p:blipFill>
          <a:blip r:embed="rId3">
            <a:alphaModFix/>
          </a:blip>
          <a:stretch>
            <a:fillRect/>
          </a:stretch>
        </p:blipFill>
        <p:spPr>
          <a:xfrm>
            <a:off x="2721251" y="1001452"/>
            <a:ext cx="5198850" cy="4011773"/>
          </a:xfrm>
          <a:prstGeom prst="rect">
            <a:avLst/>
          </a:prstGeom>
          <a:noFill/>
          <a:ln>
            <a:noFill/>
          </a:ln>
        </p:spPr>
      </p:pic>
      <p:sp>
        <p:nvSpPr>
          <p:cNvPr id="322" name="Google Shape;322;p31"/>
          <p:cNvSpPr txBox="1"/>
          <p:nvPr/>
        </p:nvSpPr>
        <p:spPr>
          <a:xfrm>
            <a:off x="184175" y="2475700"/>
            <a:ext cx="2479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a:ea typeface="Montserrat"/>
                <a:cs typeface="Montserrat"/>
                <a:sym typeface="Montserrat"/>
              </a:rPr>
              <a:t>Most Viewed Video: 6,669</a:t>
            </a:r>
            <a:endParaRPr>
              <a:solidFill>
                <a:srgbClr val="FFFFFF"/>
              </a:solidFill>
              <a:latin typeface="Montserrat"/>
              <a:ea typeface="Montserrat"/>
              <a:cs typeface="Montserrat"/>
              <a:sym typeface="Montserrat"/>
            </a:endParaRPr>
          </a:p>
          <a:p>
            <a:pPr marL="0" lvl="0" indent="0" algn="l" rtl="0">
              <a:spcBef>
                <a:spcPts val="0"/>
              </a:spcBef>
              <a:spcAft>
                <a:spcPts val="0"/>
              </a:spcAft>
              <a:buNone/>
            </a:pPr>
            <a:r>
              <a:rPr lang="en">
                <a:solidFill>
                  <a:srgbClr val="FFFFFF"/>
                </a:solidFill>
                <a:latin typeface="Montserrat"/>
                <a:ea typeface="Montserrat"/>
                <a:cs typeface="Montserrat"/>
                <a:sym typeface="Montserrat"/>
              </a:rPr>
              <a:t>Most Viewed Post: 301</a:t>
            </a:r>
            <a:endParaRPr>
              <a:solidFill>
                <a:srgbClr val="FFFFFF"/>
              </a:solidFill>
              <a:latin typeface="Montserrat"/>
              <a:ea typeface="Montserrat"/>
              <a:cs typeface="Montserrat"/>
              <a:sym typeface="Montserrat"/>
            </a:endParaRPr>
          </a:p>
          <a:p>
            <a:pPr marL="0" lvl="0" indent="0" algn="l" rtl="0">
              <a:spcBef>
                <a:spcPts val="0"/>
              </a:spcBef>
              <a:spcAft>
                <a:spcPts val="0"/>
              </a:spcAft>
              <a:buNone/>
            </a:pPr>
            <a:r>
              <a:rPr lang="en">
                <a:solidFill>
                  <a:srgbClr val="FFFFFF"/>
                </a:solidFill>
                <a:latin typeface="Montserrat"/>
                <a:ea typeface="Montserrat"/>
                <a:cs typeface="Montserrat"/>
                <a:sym typeface="Montserrat"/>
              </a:rPr>
              <a:t>Total Followers: 61</a:t>
            </a:r>
            <a:endParaRPr>
              <a:solidFill>
                <a:srgbClr val="FFFFFF"/>
              </a:solidFill>
              <a:latin typeface="Montserrat"/>
              <a:ea typeface="Montserrat"/>
              <a:cs typeface="Montserrat"/>
              <a:sym typeface="Montserrat"/>
            </a:endParaRPr>
          </a:p>
          <a:p>
            <a:pPr marL="0" lvl="0" indent="0" algn="l" rtl="0">
              <a:spcBef>
                <a:spcPts val="0"/>
              </a:spcBef>
              <a:spcAft>
                <a:spcPts val="0"/>
              </a:spcAft>
              <a:buNone/>
            </a:pPr>
            <a:r>
              <a:rPr lang="en">
                <a:solidFill>
                  <a:srgbClr val="FFFFFF"/>
                </a:solidFill>
                <a:latin typeface="Montserrat"/>
                <a:ea typeface="Montserrat"/>
                <a:cs typeface="Montserrat"/>
                <a:sym typeface="Montserrat"/>
              </a:rPr>
              <a:t>Total website clicks: 10</a:t>
            </a:r>
            <a:endParaRPr>
              <a:solidFill>
                <a:srgbClr val="FFFFF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599250" y="300550"/>
            <a:ext cx="7945500" cy="755700"/>
          </a:xfrm>
          <a:prstGeom prst="rect">
            <a:avLst/>
          </a:prstGeom>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000">
                <a:solidFill>
                  <a:srgbClr val="CFE2F3"/>
                </a:solidFill>
                <a:latin typeface="Orbitron"/>
                <a:ea typeface="Orbitron"/>
                <a:cs typeface="Orbitron"/>
                <a:sym typeface="Orbitron"/>
              </a:rPr>
              <a:t>Problem</a:t>
            </a:r>
            <a:endParaRPr sz="4000">
              <a:solidFill>
                <a:srgbClr val="CFE2F3"/>
              </a:solidFill>
              <a:latin typeface="Orbitron"/>
              <a:ea typeface="Orbitron"/>
              <a:cs typeface="Orbitron"/>
              <a:sym typeface="Orbitron"/>
            </a:endParaRPr>
          </a:p>
        </p:txBody>
      </p:sp>
      <p:sp>
        <p:nvSpPr>
          <p:cNvPr id="84" name="Google Shape;84;p14"/>
          <p:cNvSpPr txBox="1">
            <a:spLocks noGrp="1"/>
          </p:cNvSpPr>
          <p:nvPr>
            <p:ph type="body" idx="1"/>
          </p:nvPr>
        </p:nvSpPr>
        <p:spPr>
          <a:xfrm>
            <a:off x="301075" y="1474625"/>
            <a:ext cx="84132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solidFill>
                  <a:schemeClr val="dk1"/>
                </a:solidFill>
                <a:latin typeface="Montserrat"/>
                <a:ea typeface="Montserrat"/>
                <a:cs typeface="Montserrat"/>
                <a:sym typeface="Montserrat"/>
              </a:rPr>
              <a:t>Current Generation on Social Media </a:t>
            </a:r>
            <a:endParaRPr sz="3000">
              <a:solidFill>
                <a:schemeClr val="dk1"/>
              </a:solidFill>
              <a:latin typeface="Montserrat"/>
              <a:ea typeface="Montserrat"/>
              <a:cs typeface="Montserrat"/>
              <a:sym typeface="Montserrat"/>
            </a:endParaRPr>
          </a:p>
          <a:p>
            <a:pPr marL="914400" lvl="1" indent="-419100" algn="l" rtl="0">
              <a:spcBef>
                <a:spcPts val="0"/>
              </a:spcBef>
              <a:spcAft>
                <a:spcPts val="0"/>
              </a:spcAft>
              <a:buClr>
                <a:schemeClr val="dk1"/>
              </a:buClr>
              <a:buSzPts val="3000"/>
              <a:buFont typeface="Montserrat"/>
              <a:buChar char="-"/>
            </a:pPr>
            <a:r>
              <a:rPr lang="en" sz="3000">
                <a:solidFill>
                  <a:schemeClr val="dk1"/>
                </a:solidFill>
                <a:latin typeface="Montserrat"/>
                <a:ea typeface="Montserrat"/>
                <a:cs typeface="Montserrat"/>
                <a:sym typeface="Montserrat"/>
              </a:rPr>
              <a:t>50 Milliseconds</a:t>
            </a:r>
            <a:endParaRPr sz="3000">
              <a:solidFill>
                <a:schemeClr val="dk1"/>
              </a:solidFill>
              <a:latin typeface="Montserrat"/>
              <a:ea typeface="Montserrat"/>
              <a:cs typeface="Montserrat"/>
              <a:sym typeface="Montserrat"/>
            </a:endParaRPr>
          </a:p>
          <a:p>
            <a:pPr marL="1371600" lvl="2" indent="-450850" algn="l" rtl="0">
              <a:spcBef>
                <a:spcPts val="0"/>
              </a:spcBef>
              <a:spcAft>
                <a:spcPts val="0"/>
              </a:spcAft>
              <a:buClr>
                <a:schemeClr val="dk1"/>
              </a:buClr>
              <a:buSzPts val="3500"/>
              <a:buFont typeface="Montserrat"/>
              <a:buChar char="-"/>
            </a:pPr>
            <a:r>
              <a:rPr lang="en" sz="1700">
                <a:solidFill>
                  <a:schemeClr val="dk1"/>
                </a:solidFill>
                <a:latin typeface="Montserrat"/>
                <a:ea typeface="Montserrat"/>
                <a:cs typeface="Montserrat"/>
                <a:sym typeface="Montserrat"/>
              </a:rPr>
              <a:t>Lindgaard et. al, 2011</a:t>
            </a:r>
            <a:endParaRPr sz="3500">
              <a:solidFill>
                <a:schemeClr val="dk1"/>
              </a:solidFill>
              <a:latin typeface="Montserrat"/>
              <a:ea typeface="Montserrat"/>
              <a:cs typeface="Montserrat"/>
              <a:sym typeface="Montserrat"/>
            </a:endParaRPr>
          </a:p>
          <a:p>
            <a:pPr marL="914400" lvl="1" indent="-419100" algn="l" rtl="0">
              <a:spcBef>
                <a:spcPts val="0"/>
              </a:spcBef>
              <a:spcAft>
                <a:spcPts val="0"/>
              </a:spcAft>
              <a:buClr>
                <a:schemeClr val="dk1"/>
              </a:buClr>
              <a:buSzPts val="3000"/>
              <a:buFont typeface="Montserrat"/>
              <a:buChar char="-"/>
            </a:pPr>
            <a:r>
              <a:rPr lang="en" sz="3000">
                <a:solidFill>
                  <a:schemeClr val="dk1"/>
                </a:solidFill>
                <a:latin typeface="Montserrat"/>
                <a:ea typeface="Montserrat"/>
                <a:cs typeface="Montserrat"/>
                <a:sym typeface="Montserrat"/>
              </a:rPr>
              <a:t>Attention</a:t>
            </a:r>
            <a:endParaRPr sz="3000">
              <a:solidFill>
                <a:schemeClr val="dk1"/>
              </a:solidFill>
              <a:latin typeface="Montserrat"/>
              <a:ea typeface="Montserrat"/>
              <a:cs typeface="Montserrat"/>
              <a:sym typeface="Montserrat"/>
            </a:endParaRPr>
          </a:p>
          <a:p>
            <a:pPr marL="0" lvl="0" indent="0" algn="l" rtl="0">
              <a:spcBef>
                <a:spcPts val="0"/>
              </a:spcBef>
              <a:spcAft>
                <a:spcPts val="0"/>
              </a:spcAft>
              <a:buNone/>
            </a:pPr>
            <a:endParaRPr sz="3000">
              <a:solidFill>
                <a:schemeClr val="dk1"/>
              </a:solidFill>
              <a:latin typeface="Montserrat"/>
              <a:ea typeface="Montserrat"/>
              <a:cs typeface="Montserrat"/>
              <a:sym typeface="Montserrat"/>
            </a:endParaRPr>
          </a:p>
        </p:txBody>
      </p:sp>
      <p:grpSp>
        <p:nvGrpSpPr>
          <p:cNvPr id="85" name="Google Shape;85;p14"/>
          <p:cNvGrpSpPr/>
          <p:nvPr/>
        </p:nvGrpSpPr>
        <p:grpSpPr>
          <a:xfrm flipH="1">
            <a:off x="6567627" y="2072305"/>
            <a:ext cx="2486709" cy="3071262"/>
            <a:chOff x="265675" y="2369825"/>
            <a:chExt cx="2090550" cy="2773900"/>
          </a:xfrm>
        </p:grpSpPr>
        <p:grpSp>
          <p:nvGrpSpPr>
            <p:cNvPr id="86" name="Google Shape;86;p14"/>
            <p:cNvGrpSpPr/>
            <p:nvPr/>
          </p:nvGrpSpPr>
          <p:grpSpPr>
            <a:xfrm>
              <a:off x="265675" y="2369825"/>
              <a:ext cx="2090550" cy="2773900"/>
              <a:chOff x="265675" y="2369825"/>
              <a:chExt cx="2090550" cy="2773900"/>
            </a:xfrm>
          </p:grpSpPr>
          <p:sp>
            <p:nvSpPr>
              <p:cNvPr id="87" name="Google Shape;87;p14"/>
              <p:cNvSpPr/>
              <p:nvPr/>
            </p:nvSpPr>
            <p:spPr>
              <a:xfrm>
                <a:off x="265675" y="4474000"/>
                <a:ext cx="265800" cy="6696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8" name="Google Shape;88;p14"/>
              <p:cNvSpPr/>
              <p:nvPr/>
            </p:nvSpPr>
            <p:spPr>
              <a:xfrm>
                <a:off x="630625" y="4133925"/>
                <a:ext cx="265800" cy="1009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89" name="Google Shape;89;p14"/>
              <p:cNvSpPr/>
              <p:nvPr/>
            </p:nvSpPr>
            <p:spPr>
              <a:xfrm>
                <a:off x="995575" y="3708850"/>
                <a:ext cx="265800" cy="14346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0" name="Google Shape;90;p14"/>
              <p:cNvSpPr/>
              <p:nvPr/>
            </p:nvSpPr>
            <p:spPr>
              <a:xfrm>
                <a:off x="1360525" y="3315650"/>
                <a:ext cx="265800" cy="1827900"/>
              </a:xfrm>
              <a:prstGeom prst="rect">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1" name="Google Shape;91;p14"/>
              <p:cNvSpPr/>
              <p:nvPr/>
            </p:nvSpPr>
            <p:spPr>
              <a:xfrm>
                <a:off x="1725475" y="2858675"/>
                <a:ext cx="265800" cy="2284800"/>
              </a:xfrm>
              <a:prstGeom prst="rect">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92" name="Google Shape;92;p14"/>
              <p:cNvSpPr/>
              <p:nvPr/>
            </p:nvSpPr>
            <p:spPr>
              <a:xfrm>
                <a:off x="2090425" y="2369825"/>
                <a:ext cx="265800" cy="27738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93" name="Google Shape;93;p14" descr="Download Png File - Transparent Background Spaceship Clip Art Rocket PNG  Image with No Background - PNGkey.com"/>
            <p:cNvPicPr preferRelativeResize="0"/>
            <p:nvPr/>
          </p:nvPicPr>
          <p:blipFill>
            <a:blip r:embed="rId3">
              <a:alphaModFix/>
            </a:blip>
            <a:stretch>
              <a:fillRect/>
            </a:stretch>
          </p:blipFill>
          <p:spPr>
            <a:xfrm>
              <a:off x="329425" y="2571750"/>
              <a:ext cx="1083975" cy="1085999"/>
            </a:xfrm>
            <a:prstGeom prst="rect">
              <a:avLst/>
            </a:prstGeom>
            <a:noFill/>
            <a:ln>
              <a:noFill/>
            </a:ln>
          </p:spPr>
        </p:pic>
      </p:grpSp>
      <p:sp>
        <p:nvSpPr>
          <p:cNvPr id="94" name="Google Shape;94;p14"/>
          <p:cNvSpPr/>
          <p:nvPr/>
        </p:nvSpPr>
        <p:spPr>
          <a:xfrm>
            <a:off x="1074150" y="712025"/>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a:off x="8278950" y="9817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503100" y="3005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a:off x="4927550" y="40631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2"/>
          <p:cNvSpPr txBox="1">
            <a:spLocks noGrp="1"/>
          </p:cNvSpPr>
          <p:nvPr>
            <p:ph type="title"/>
          </p:nvPr>
        </p:nvSpPr>
        <p:spPr>
          <a:xfrm>
            <a:off x="599250" y="300550"/>
            <a:ext cx="7945500" cy="755700"/>
          </a:xfrm>
          <a:prstGeom prst="rect">
            <a:avLst/>
          </a:prstGeom>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000">
                <a:solidFill>
                  <a:srgbClr val="CFE2F3"/>
                </a:solidFill>
                <a:latin typeface="Orbitron"/>
                <a:ea typeface="Orbitron"/>
                <a:cs typeface="Orbitron"/>
                <a:sym typeface="Orbitron"/>
              </a:rPr>
              <a:t>Problem</a:t>
            </a:r>
            <a:endParaRPr sz="4000">
              <a:solidFill>
                <a:srgbClr val="CFE2F3"/>
              </a:solidFill>
              <a:latin typeface="Orbitron"/>
              <a:ea typeface="Orbitron"/>
              <a:cs typeface="Orbitron"/>
              <a:sym typeface="Orbitron"/>
            </a:endParaRPr>
          </a:p>
        </p:txBody>
      </p:sp>
      <p:sp>
        <p:nvSpPr>
          <p:cNvPr id="328" name="Google Shape;328;p32"/>
          <p:cNvSpPr txBox="1">
            <a:spLocks noGrp="1"/>
          </p:cNvSpPr>
          <p:nvPr>
            <p:ph type="body" idx="1"/>
          </p:nvPr>
        </p:nvSpPr>
        <p:spPr>
          <a:xfrm>
            <a:off x="301075" y="1474625"/>
            <a:ext cx="84132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solidFill>
                  <a:schemeClr val="dk1"/>
                </a:solidFill>
                <a:latin typeface="Montserrat"/>
                <a:ea typeface="Montserrat"/>
                <a:cs typeface="Montserrat"/>
                <a:sym typeface="Montserrat"/>
              </a:rPr>
              <a:t>Current Generation on Social Media </a:t>
            </a:r>
            <a:endParaRPr sz="3000">
              <a:solidFill>
                <a:schemeClr val="dk1"/>
              </a:solidFill>
              <a:latin typeface="Montserrat"/>
              <a:ea typeface="Montserrat"/>
              <a:cs typeface="Montserrat"/>
              <a:sym typeface="Montserrat"/>
            </a:endParaRPr>
          </a:p>
          <a:p>
            <a:pPr marL="914400" lvl="1" indent="-419100" algn="l" rtl="0">
              <a:spcBef>
                <a:spcPts val="0"/>
              </a:spcBef>
              <a:spcAft>
                <a:spcPts val="0"/>
              </a:spcAft>
              <a:buClr>
                <a:schemeClr val="dk1"/>
              </a:buClr>
              <a:buSzPts val="3000"/>
              <a:buFont typeface="Montserrat"/>
              <a:buChar char="-"/>
            </a:pPr>
            <a:r>
              <a:rPr lang="en" sz="3000">
                <a:solidFill>
                  <a:schemeClr val="dk1"/>
                </a:solidFill>
                <a:latin typeface="Montserrat"/>
                <a:ea typeface="Montserrat"/>
                <a:cs typeface="Montserrat"/>
                <a:sym typeface="Montserrat"/>
              </a:rPr>
              <a:t>50 Milliseconds</a:t>
            </a:r>
            <a:endParaRPr sz="3000">
              <a:solidFill>
                <a:schemeClr val="dk1"/>
              </a:solidFill>
              <a:latin typeface="Montserrat"/>
              <a:ea typeface="Montserrat"/>
              <a:cs typeface="Montserrat"/>
              <a:sym typeface="Montserrat"/>
            </a:endParaRPr>
          </a:p>
          <a:p>
            <a:pPr marL="1371600" lvl="2" indent="-419100" algn="l" rtl="0">
              <a:spcBef>
                <a:spcPts val="0"/>
              </a:spcBef>
              <a:spcAft>
                <a:spcPts val="0"/>
              </a:spcAft>
              <a:buClr>
                <a:schemeClr val="dk1"/>
              </a:buClr>
              <a:buSzPts val="3000"/>
              <a:buFont typeface="Montserrat"/>
              <a:buChar char="-"/>
            </a:pPr>
            <a:r>
              <a:rPr lang="en" sz="1700">
                <a:solidFill>
                  <a:schemeClr val="dk1"/>
                </a:solidFill>
                <a:latin typeface="Montserrat"/>
                <a:ea typeface="Montserrat"/>
                <a:cs typeface="Montserrat"/>
                <a:sym typeface="Montserrat"/>
              </a:rPr>
              <a:t>Lindgaard et. al, 2011</a:t>
            </a:r>
            <a:endParaRPr sz="3000">
              <a:solidFill>
                <a:schemeClr val="dk1"/>
              </a:solidFill>
              <a:latin typeface="Montserrat"/>
              <a:ea typeface="Montserrat"/>
              <a:cs typeface="Montserrat"/>
              <a:sym typeface="Montserrat"/>
            </a:endParaRPr>
          </a:p>
          <a:p>
            <a:pPr marL="914400" lvl="1" indent="-419100" algn="l" rtl="0">
              <a:spcBef>
                <a:spcPts val="0"/>
              </a:spcBef>
              <a:spcAft>
                <a:spcPts val="0"/>
              </a:spcAft>
              <a:buClr>
                <a:schemeClr val="dk1"/>
              </a:buClr>
              <a:buSzPts val="3000"/>
              <a:buFont typeface="Montserrat"/>
              <a:buChar char="-"/>
            </a:pPr>
            <a:r>
              <a:rPr lang="en" sz="3000">
                <a:solidFill>
                  <a:schemeClr val="dk1"/>
                </a:solidFill>
                <a:latin typeface="Montserrat"/>
                <a:ea typeface="Montserrat"/>
                <a:cs typeface="Montserrat"/>
                <a:sym typeface="Montserrat"/>
              </a:rPr>
              <a:t>Attention</a:t>
            </a:r>
            <a:endParaRPr sz="3000">
              <a:solidFill>
                <a:schemeClr val="dk1"/>
              </a:solidFill>
              <a:latin typeface="Montserrat"/>
              <a:ea typeface="Montserrat"/>
              <a:cs typeface="Montserrat"/>
              <a:sym typeface="Montserrat"/>
            </a:endParaRPr>
          </a:p>
          <a:p>
            <a:pPr marL="0" lvl="0" indent="0" algn="l" rtl="0">
              <a:spcBef>
                <a:spcPts val="0"/>
              </a:spcBef>
              <a:spcAft>
                <a:spcPts val="0"/>
              </a:spcAft>
              <a:buNone/>
            </a:pPr>
            <a:endParaRPr sz="3000">
              <a:solidFill>
                <a:schemeClr val="dk1"/>
              </a:solidFill>
              <a:latin typeface="Montserrat"/>
              <a:ea typeface="Montserrat"/>
              <a:cs typeface="Montserrat"/>
              <a:sym typeface="Montserrat"/>
            </a:endParaRPr>
          </a:p>
        </p:txBody>
      </p:sp>
      <p:grpSp>
        <p:nvGrpSpPr>
          <p:cNvPr id="329" name="Google Shape;329;p32"/>
          <p:cNvGrpSpPr/>
          <p:nvPr/>
        </p:nvGrpSpPr>
        <p:grpSpPr>
          <a:xfrm flipH="1">
            <a:off x="6567627" y="2072305"/>
            <a:ext cx="2486709" cy="3071262"/>
            <a:chOff x="265675" y="2369825"/>
            <a:chExt cx="2090550" cy="2773900"/>
          </a:xfrm>
        </p:grpSpPr>
        <p:grpSp>
          <p:nvGrpSpPr>
            <p:cNvPr id="330" name="Google Shape;330;p32"/>
            <p:cNvGrpSpPr/>
            <p:nvPr/>
          </p:nvGrpSpPr>
          <p:grpSpPr>
            <a:xfrm>
              <a:off x="265675" y="2369825"/>
              <a:ext cx="2090550" cy="2773900"/>
              <a:chOff x="265675" y="2369825"/>
              <a:chExt cx="2090550" cy="2773900"/>
            </a:xfrm>
          </p:grpSpPr>
          <p:sp>
            <p:nvSpPr>
              <p:cNvPr id="331" name="Google Shape;331;p32"/>
              <p:cNvSpPr/>
              <p:nvPr/>
            </p:nvSpPr>
            <p:spPr>
              <a:xfrm>
                <a:off x="265675" y="4474000"/>
                <a:ext cx="265800" cy="6696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32" name="Google Shape;332;p32"/>
              <p:cNvSpPr/>
              <p:nvPr/>
            </p:nvSpPr>
            <p:spPr>
              <a:xfrm>
                <a:off x="630625" y="4133925"/>
                <a:ext cx="265800" cy="1009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33" name="Google Shape;333;p32"/>
              <p:cNvSpPr/>
              <p:nvPr/>
            </p:nvSpPr>
            <p:spPr>
              <a:xfrm>
                <a:off x="995575" y="3708850"/>
                <a:ext cx="265800" cy="14346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34" name="Google Shape;334;p32"/>
              <p:cNvSpPr/>
              <p:nvPr/>
            </p:nvSpPr>
            <p:spPr>
              <a:xfrm>
                <a:off x="1360525" y="3315650"/>
                <a:ext cx="265800" cy="1827900"/>
              </a:xfrm>
              <a:prstGeom prst="rect">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35" name="Google Shape;335;p32"/>
              <p:cNvSpPr/>
              <p:nvPr/>
            </p:nvSpPr>
            <p:spPr>
              <a:xfrm>
                <a:off x="1725475" y="2858675"/>
                <a:ext cx="265800" cy="2284800"/>
              </a:xfrm>
              <a:prstGeom prst="rect">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36" name="Google Shape;336;p32"/>
              <p:cNvSpPr/>
              <p:nvPr/>
            </p:nvSpPr>
            <p:spPr>
              <a:xfrm>
                <a:off x="2090425" y="2369825"/>
                <a:ext cx="265800" cy="27738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337" name="Google Shape;337;p32" descr="Download Png File - Transparent Background Spaceship Clip Art Rocket PNG  Image with No Background - PNGkey.com"/>
            <p:cNvPicPr preferRelativeResize="0"/>
            <p:nvPr/>
          </p:nvPicPr>
          <p:blipFill>
            <a:blip r:embed="rId3">
              <a:alphaModFix/>
            </a:blip>
            <a:stretch>
              <a:fillRect/>
            </a:stretch>
          </p:blipFill>
          <p:spPr>
            <a:xfrm>
              <a:off x="329425" y="2571750"/>
              <a:ext cx="1083975" cy="1085999"/>
            </a:xfrm>
            <a:prstGeom prst="rect">
              <a:avLst/>
            </a:prstGeom>
            <a:noFill/>
            <a:ln>
              <a:noFill/>
            </a:ln>
          </p:spPr>
        </p:pic>
      </p:grpSp>
      <p:sp>
        <p:nvSpPr>
          <p:cNvPr id="338" name="Google Shape;338;p32"/>
          <p:cNvSpPr/>
          <p:nvPr/>
        </p:nvSpPr>
        <p:spPr>
          <a:xfrm>
            <a:off x="1074150" y="712025"/>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2"/>
          <p:cNvSpPr/>
          <p:nvPr/>
        </p:nvSpPr>
        <p:spPr>
          <a:xfrm>
            <a:off x="8278950" y="9817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2"/>
          <p:cNvSpPr/>
          <p:nvPr/>
        </p:nvSpPr>
        <p:spPr>
          <a:xfrm>
            <a:off x="503100" y="3005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2"/>
          <p:cNvSpPr/>
          <p:nvPr/>
        </p:nvSpPr>
        <p:spPr>
          <a:xfrm>
            <a:off x="4927550" y="40631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Question</a:t>
            </a:r>
            <a:endParaRPr sz="4000">
              <a:solidFill>
                <a:srgbClr val="CFE2F3"/>
              </a:solidFill>
              <a:latin typeface="Orbitron"/>
              <a:ea typeface="Orbitron"/>
              <a:cs typeface="Orbitron"/>
              <a:sym typeface="Orbitron"/>
            </a:endParaRPr>
          </a:p>
        </p:txBody>
      </p:sp>
      <p:sp>
        <p:nvSpPr>
          <p:cNvPr id="347" name="Google Shape;347;p33"/>
          <p:cNvSpPr txBox="1">
            <a:spLocks noGrp="1"/>
          </p:cNvSpPr>
          <p:nvPr>
            <p:ph type="body" idx="1"/>
          </p:nvPr>
        </p:nvSpPr>
        <p:spPr>
          <a:xfrm>
            <a:off x="311700" y="1389600"/>
            <a:ext cx="8413200" cy="2202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3000">
                <a:solidFill>
                  <a:schemeClr val="dk1"/>
                </a:solidFill>
                <a:latin typeface="Montserrat"/>
                <a:ea typeface="Montserrat"/>
                <a:cs typeface="Montserrat"/>
                <a:sym typeface="Montserrat"/>
              </a:rPr>
              <a:t>How do you create a successful social media account and website for science information and news, and captivate the public?</a:t>
            </a:r>
            <a:endParaRPr sz="3000">
              <a:solidFill>
                <a:schemeClr val="dk1"/>
              </a:solidFill>
              <a:latin typeface="Montserrat"/>
              <a:ea typeface="Montserrat"/>
              <a:cs typeface="Montserrat"/>
              <a:sym typeface="Montserrat"/>
            </a:endParaRPr>
          </a:p>
        </p:txBody>
      </p:sp>
      <p:sp>
        <p:nvSpPr>
          <p:cNvPr id="348" name="Google Shape;348;p33"/>
          <p:cNvSpPr/>
          <p:nvPr/>
        </p:nvSpPr>
        <p:spPr>
          <a:xfrm>
            <a:off x="4505875" y="3257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311700" y="42332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3"/>
          <p:cNvSpPr/>
          <p:nvPr/>
        </p:nvSpPr>
        <p:spPr>
          <a:xfrm>
            <a:off x="8317625" y="29722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3"/>
          <p:cNvSpPr/>
          <p:nvPr/>
        </p:nvSpPr>
        <p:spPr>
          <a:xfrm>
            <a:off x="7907350" y="359195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33"/>
          <p:cNvGrpSpPr/>
          <p:nvPr/>
        </p:nvGrpSpPr>
        <p:grpSpPr>
          <a:xfrm>
            <a:off x="7539900" y="537850"/>
            <a:ext cx="858690" cy="836900"/>
            <a:chOff x="4463350" y="3639950"/>
            <a:chExt cx="858690" cy="836900"/>
          </a:xfrm>
        </p:grpSpPr>
        <p:sp>
          <p:nvSpPr>
            <p:cNvPr id="353" name="Google Shape;353;p33"/>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4"/>
          <p:cNvSpPr txBox="1">
            <a:spLocks noGrp="1"/>
          </p:cNvSpPr>
          <p:nvPr>
            <p:ph type="title"/>
          </p:nvPr>
        </p:nvSpPr>
        <p:spPr>
          <a:xfrm>
            <a:off x="311700" y="555600"/>
            <a:ext cx="36123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Conclusion</a:t>
            </a:r>
            <a:endParaRPr sz="4000">
              <a:solidFill>
                <a:srgbClr val="CFE2F3"/>
              </a:solidFill>
              <a:latin typeface="Orbitron"/>
              <a:ea typeface="Orbitron"/>
              <a:cs typeface="Orbitron"/>
              <a:sym typeface="Orbitron"/>
            </a:endParaRPr>
          </a:p>
        </p:txBody>
      </p:sp>
      <p:sp>
        <p:nvSpPr>
          <p:cNvPr id="360" name="Google Shape;360;p34"/>
          <p:cNvSpPr txBox="1">
            <a:spLocks noGrp="1"/>
          </p:cNvSpPr>
          <p:nvPr>
            <p:ph type="body" idx="1"/>
          </p:nvPr>
        </p:nvSpPr>
        <p:spPr>
          <a:xfrm>
            <a:off x="311700" y="1389600"/>
            <a:ext cx="8413200" cy="220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000">
                <a:solidFill>
                  <a:schemeClr val="dk1"/>
                </a:solidFill>
                <a:latin typeface="Montserrat"/>
                <a:ea typeface="Montserrat"/>
                <a:cs typeface="Montserrat"/>
                <a:sym typeface="Montserrat"/>
              </a:rPr>
              <a:t>By sticking to a Monday/Friday schedule of infographic and video, we were able to maintain a gradual increase of followers. </a:t>
            </a:r>
            <a:endParaRPr sz="3000">
              <a:solidFill>
                <a:schemeClr val="dk1"/>
              </a:solidFill>
              <a:latin typeface="Montserrat"/>
              <a:ea typeface="Montserrat"/>
              <a:cs typeface="Montserrat"/>
              <a:sym typeface="Montserrat"/>
            </a:endParaRPr>
          </a:p>
        </p:txBody>
      </p:sp>
      <p:sp>
        <p:nvSpPr>
          <p:cNvPr id="361" name="Google Shape;361;p34"/>
          <p:cNvSpPr/>
          <p:nvPr/>
        </p:nvSpPr>
        <p:spPr>
          <a:xfrm>
            <a:off x="4505875" y="3257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311700" y="42332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4"/>
          <p:cNvSpPr/>
          <p:nvPr/>
        </p:nvSpPr>
        <p:spPr>
          <a:xfrm>
            <a:off x="7119250" y="418577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p:nvPr/>
        </p:nvSpPr>
        <p:spPr>
          <a:xfrm>
            <a:off x="8516100" y="2943425"/>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34"/>
          <p:cNvGrpSpPr/>
          <p:nvPr/>
        </p:nvGrpSpPr>
        <p:grpSpPr>
          <a:xfrm>
            <a:off x="7539900" y="537850"/>
            <a:ext cx="858690" cy="836900"/>
            <a:chOff x="4463350" y="3639950"/>
            <a:chExt cx="858690" cy="836900"/>
          </a:xfrm>
        </p:grpSpPr>
        <p:sp>
          <p:nvSpPr>
            <p:cNvPr id="366" name="Google Shape;366;p34"/>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34"/>
          <p:cNvGrpSpPr/>
          <p:nvPr/>
        </p:nvGrpSpPr>
        <p:grpSpPr>
          <a:xfrm>
            <a:off x="7627933" y="3213135"/>
            <a:ext cx="1516067" cy="1930357"/>
            <a:chOff x="265675" y="2369825"/>
            <a:chExt cx="2090550" cy="2773900"/>
          </a:xfrm>
        </p:grpSpPr>
        <p:grpSp>
          <p:nvGrpSpPr>
            <p:cNvPr id="369" name="Google Shape;369;p34"/>
            <p:cNvGrpSpPr/>
            <p:nvPr/>
          </p:nvGrpSpPr>
          <p:grpSpPr>
            <a:xfrm>
              <a:off x="265675" y="2369825"/>
              <a:ext cx="2090550" cy="2773900"/>
              <a:chOff x="265675" y="2369825"/>
              <a:chExt cx="2090550" cy="2773900"/>
            </a:xfrm>
          </p:grpSpPr>
          <p:sp>
            <p:nvSpPr>
              <p:cNvPr id="370" name="Google Shape;370;p34"/>
              <p:cNvSpPr/>
              <p:nvPr/>
            </p:nvSpPr>
            <p:spPr>
              <a:xfrm>
                <a:off x="265675" y="4474000"/>
                <a:ext cx="265800" cy="6696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71" name="Google Shape;371;p34"/>
              <p:cNvSpPr/>
              <p:nvPr/>
            </p:nvSpPr>
            <p:spPr>
              <a:xfrm>
                <a:off x="630625" y="4133925"/>
                <a:ext cx="265800" cy="1009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72" name="Google Shape;372;p34"/>
              <p:cNvSpPr/>
              <p:nvPr/>
            </p:nvSpPr>
            <p:spPr>
              <a:xfrm>
                <a:off x="995575" y="3708850"/>
                <a:ext cx="265800" cy="14346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73" name="Google Shape;373;p34"/>
              <p:cNvSpPr/>
              <p:nvPr/>
            </p:nvSpPr>
            <p:spPr>
              <a:xfrm>
                <a:off x="1360525" y="3315650"/>
                <a:ext cx="265800" cy="1827900"/>
              </a:xfrm>
              <a:prstGeom prst="rect">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74" name="Google Shape;374;p34"/>
              <p:cNvSpPr/>
              <p:nvPr/>
            </p:nvSpPr>
            <p:spPr>
              <a:xfrm>
                <a:off x="1725475" y="2858675"/>
                <a:ext cx="265800" cy="2284800"/>
              </a:xfrm>
              <a:prstGeom prst="rect">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375" name="Google Shape;375;p34"/>
              <p:cNvSpPr/>
              <p:nvPr/>
            </p:nvSpPr>
            <p:spPr>
              <a:xfrm>
                <a:off x="2090425" y="2369825"/>
                <a:ext cx="265800" cy="27738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376" name="Google Shape;376;p34" descr="Download Png File - Transparent Background Spaceship Clip Art Rocket PNG  Image with No Background - PNGkey.com"/>
            <p:cNvPicPr preferRelativeResize="0"/>
            <p:nvPr/>
          </p:nvPicPr>
          <p:blipFill>
            <a:blip r:embed="rId3">
              <a:alphaModFix/>
            </a:blip>
            <a:stretch>
              <a:fillRect/>
            </a:stretch>
          </p:blipFill>
          <p:spPr>
            <a:xfrm>
              <a:off x="329425" y="2571750"/>
              <a:ext cx="1083975" cy="1085999"/>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5"/>
          <p:cNvSpPr txBox="1">
            <a:spLocks noGrp="1"/>
          </p:cNvSpPr>
          <p:nvPr>
            <p:ph type="title"/>
          </p:nvPr>
        </p:nvSpPr>
        <p:spPr>
          <a:xfrm>
            <a:off x="311700" y="555600"/>
            <a:ext cx="36123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Conclusion</a:t>
            </a:r>
            <a:endParaRPr sz="4000">
              <a:solidFill>
                <a:srgbClr val="CFE2F3"/>
              </a:solidFill>
              <a:latin typeface="Orbitron"/>
              <a:ea typeface="Orbitron"/>
              <a:cs typeface="Orbitron"/>
              <a:sym typeface="Orbitron"/>
            </a:endParaRPr>
          </a:p>
        </p:txBody>
      </p:sp>
      <p:sp>
        <p:nvSpPr>
          <p:cNvPr id="382" name="Google Shape;382;p35"/>
          <p:cNvSpPr txBox="1">
            <a:spLocks noGrp="1"/>
          </p:cNvSpPr>
          <p:nvPr>
            <p:ph type="body" idx="1"/>
          </p:nvPr>
        </p:nvSpPr>
        <p:spPr>
          <a:xfrm>
            <a:off x="311700" y="1389600"/>
            <a:ext cx="8413200" cy="22023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3000">
                <a:solidFill>
                  <a:schemeClr val="dk1"/>
                </a:solidFill>
                <a:latin typeface="Montserrat"/>
                <a:ea typeface="Montserrat"/>
                <a:cs typeface="Montserrat"/>
                <a:sym typeface="Montserrat"/>
              </a:rPr>
              <a:t>We were unable to view our demographics due to our account being under 100 followers. In the future, that information will be accessible and can see, gender, age, region, and  most active times.</a:t>
            </a:r>
            <a:endParaRPr sz="3000">
              <a:solidFill>
                <a:schemeClr val="dk1"/>
              </a:solidFill>
              <a:latin typeface="Montserrat"/>
              <a:ea typeface="Montserrat"/>
              <a:cs typeface="Montserrat"/>
              <a:sym typeface="Montserrat"/>
            </a:endParaRPr>
          </a:p>
        </p:txBody>
      </p:sp>
      <p:sp>
        <p:nvSpPr>
          <p:cNvPr id="383" name="Google Shape;383;p35"/>
          <p:cNvSpPr/>
          <p:nvPr/>
        </p:nvSpPr>
        <p:spPr>
          <a:xfrm>
            <a:off x="4505875" y="3257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5"/>
          <p:cNvSpPr/>
          <p:nvPr/>
        </p:nvSpPr>
        <p:spPr>
          <a:xfrm>
            <a:off x="1340400" y="38100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5"/>
          <p:cNvSpPr/>
          <p:nvPr/>
        </p:nvSpPr>
        <p:spPr>
          <a:xfrm>
            <a:off x="8398600" y="39691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5"/>
          <p:cNvSpPr/>
          <p:nvPr/>
        </p:nvSpPr>
        <p:spPr>
          <a:xfrm>
            <a:off x="8189800" y="4440375"/>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35"/>
          <p:cNvGrpSpPr/>
          <p:nvPr/>
        </p:nvGrpSpPr>
        <p:grpSpPr>
          <a:xfrm>
            <a:off x="7539900" y="537850"/>
            <a:ext cx="858690" cy="836900"/>
            <a:chOff x="4463350" y="3639950"/>
            <a:chExt cx="858690" cy="836900"/>
          </a:xfrm>
        </p:grpSpPr>
        <p:sp>
          <p:nvSpPr>
            <p:cNvPr id="388" name="Google Shape;388;p35"/>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5"/>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35"/>
          <p:cNvGrpSpPr/>
          <p:nvPr/>
        </p:nvGrpSpPr>
        <p:grpSpPr>
          <a:xfrm flipH="1">
            <a:off x="-4" y="3340750"/>
            <a:ext cx="1244923" cy="1802758"/>
            <a:chOff x="265675" y="2369825"/>
            <a:chExt cx="2090550" cy="2773900"/>
          </a:xfrm>
        </p:grpSpPr>
        <p:sp>
          <p:nvSpPr>
            <p:cNvPr id="391" name="Google Shape;391;p35"/>
            <p:cNvSpPr/>
            <p:nvPr/>
          </p:nvSpPr>
          <p:spPr>
            <a:xfrm>
              <a:off x="265675" y="4474000"/>
              <a:ext cx="265800" cy="6696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5"/>
            <p:cNvSpPr/>
            <p:nvPr/>
          </p:nvSpPr>
          <p:spPr>
            <a:xfrm>
              <a:off x="630625" y="4133925"/>
              <a:ext cx="265800" cy="10098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5"/>
            <p:cNvSpPr/>
            <p:nvPr/>
          </p:nvSpPr>
          <p:spPr>
            <a:xfrm>
              <a:off x="995575" y="3708850"/>
              <a:ext cx="265800" cy="14346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5"/>
            <p:cNvSpPr/>
            <p:nvPr/>
          </p:nvSpPr>
          <p:spPr>
            <a:xfrm>
              <a:off x="1360525" y="3315650"/>
              <a:ext cx="265800" cy="1827900"/>
            </a:xfrm>
            <a:prstGeom prst="rect">
              <a:avLst/>
            </a:prstGeom>
            <a:solidFill>
              <a:srgbClr val="3D85C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5"/>
            <p:cNvSpPr/>
            <p:nvPr/>
          </p:nvSpPr>
          <p:spPr>
            <a:xfrm>
              <a:off x="1725475" y="2858675"/>
              <a:ext cx="265800" cy="2284800"/>
            </a:xfrm>
            <a:prstGeom prst="rect">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5"/>
            <p:cNvSpPr/>
            <p:nvPr/>
          </p:nvSpPr>
          <p:spPr>
            <a:xfrm>
              <a:off x="2090425" y="2369825"/>
              <a:ext cx="265800" cy="2773800"/>
            </a:xfrm>
            <a:prstGeom prst="rect">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36" descr="20+ Best Free Star Pictures on Unsplash"/>
          <p:cNvPicPr preferRelativeResize="0"/>
          <p:nvPr/>
        </p:nvPicPr>
        <p:blipFill rotWithShape="1">
          <a:blip r:embed="rId3">
            <a:alphaModFix/>
          </a:blip>
          <a:srcRect b="15519"/>
          <a:stretch/>
        </p:blipFill>
        <p:spPr>
          <a:xfrm>
            <a:off x="0" y="0"/>
            <a:ext cx="9144001" cy="5143500"/>
          </a:xfrm>
          <a:prstGeom prst="rect">
            <a:avLst/>
          </a:prstGeom>
          <a:noFill/>
          <a:ln>
            <a:noFill/>
          </a:ln>
        </p:spPr>
      </p:pic>
      <p:sp>
        <p:nvSpPr>
          <p:cNvPr id="402" name="Google Shape;402;p36"/>
          <p:cNvSpPr txBox="1">
            <a:spLocks noGrp="1"/>
          </p:cNvSpPr>
          <p:nvPr>
            <p:ph type="title"/>
          </p:nvPr>
        </p:nvSpPr>
        <p:spPr>
          <a:xfrm>
            <a:off x="2735250" y="523725"/>
            <a:ext cx="36735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solidFill>
                  <a:srgbClr val="CFE2F3"/>
                </a:solidFill>
                <a:latin typeface="Orbitron"/>
                <a:ea typeface="Orbitron"/>
                <a:cs typeface="Orbitron"/>
                <a:sym typeface="Orbitron"/>
              </a:rPr>
              <a:t>Thank you!</a:t>
            </a:r>
            <a:endParaRPr sz="4000">
              <a:solidFill>
                <a:srgbClr val="CFE2F3"/>
              </a:solidFill>
              <a:latin typeface="Orbitron"/>
              <a:ea typeface="Orbitron"/>
              <a:cs typeface="Orbitron"/>
              <a:sym typeface="Orbitron"/>
            </a:endParaRPr>
          </a:p>
        </p:txBody>
      </p:sp>
      <p:sp>
        <p:nvSpPr>
          <p:cNvPr id="403" name="Google Shape;403;p36"/>
          <p:cNvSpPr txBox="1">
            <a:spLocks noGrp="1"/>
          </p:cNvSpPr>
          <p:nvPr>
            <p:ph type="body" idx="1"/>
          </p:nvPr>
        </p:nvSpPr>
        <p:spPr>
          <a:xfrm>
            <a:off x="365400" y="1653450"/>
            <a:ext cx="8413200" cy="183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Montserrat"/>
                <a:ea typeface="Montserrat"/>
                <a:cs typeface="Montserrat"/>
                <a:sym typeface="Montserrat"/>
              </a:rPr>
              <a:t>Instagram Handle: @emerge_discovery</a:t>
            </a:r>
            <a:endParaRPr sz="2000">
              <a:solidFill>
                <a:schemeClr val="dk1"/>
              </a:solidFill>
              <a:latin typeface="Montserrat"/>
              <a:ea typeface="Montserrat"/>
              <a:cs typeface="Montserrat"/>
              <a:sym typeface="Montserrat"/>
            </a:endParaRPr>
          </a:p>
          <a:p>
            <a:pPr marL="0" lvl="0" indent="0" algn="l" rtl="0">
              <a:spcBef>
                <a:spcPts val="0"/>
              </a:spcBef>
              <a:spcAft>
                <a:spcPts val="0"/>
              </a:spcAft>
              <a:buNone/>
            </a:pPr>
            <a:endParaRPr sz="20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2000">
                <a:solidFill>
                  <a:schemeClr val="dk1"/>
                </a:solidFill>
                <a:latin typeface="Montserrat"/>
                <a:ea typeface="Montserrat"/>
                <a:cs typeface="Montserrat"/>
                <a:sym typeface="Montserrat"/>
              </a:rPr>
              <a:t>Link to Website in Instagram bio.</a:t>
            </a:r>
            <a:endParaRPr sz="2000">
              <a:solidFill>
                <a:schemeClr val="dk1"/>
              </a:solidFill>
              <a:latin typeface="Montserrat"/>
              <a:ea typeface="Montserrat"/>
              <a:cs typeface="Montserrat"/>
              <a:sym typeface="Montserrat"/>
            </a:endParaRPr>
          </a:p>
          <a:p>
            <a:pPr marL="0" lvl="0" indent="0" algn="l" rtl="0">
              <a:spcBef>
                <a:spcPts val="0"/>
              </a:spcBef>
              <a:spcAft>
                <a:spcPts val="0"/>
              </a:spcAft>
              <a:buNone/>
            </a:pPr>
            <a:endParaRPr sz="2000">
              <a:solidFill>
                <a:schemeClr val="dk1"/>
              </a:solidFill>
              <a:latin typeface="Montserrat"/>
              <a:ea typeface="Montserrat"/>
              <a:cs typeface="Montserrat"/>
              <a:sym typeface="Montserrat"/>
            </a:endParaRPr>
          </a:p>
          <a:p>
            <a:pPr marL="0" lvl="0" indent="0" algn="l" rtl="0">
              <a:spcBef>
                <a:spcPts val="0"/>
              </a:spcBef>
              <a:spcAft>
                <a:spcPts val="0"/>
              </a:spcAft>
              <a:buNone/>
            </a:pPr>
            <a:endParaRPr sz="2000">
              <a:solidFill>
                <a:schemeClr val="dk1"/>
              </a:solidFill>
              <a:latin typeface="Montserrat"/>
              <a:ea typeface="Montserrat"/>
              <a:cs typeface="Montserrat"/>
              <a:sym typeface="Montserrat"/>
            </a:endParaRPr>
          </a:p>
          <a:p>
            <a:pPr marL="0" lvl="0" indent="0" algn="l" rtl="0">
              <a:spcBef>
                <a:spcPts val="0"/>
              </a:spcBef>
              <a:spcAft>
                <a:spcPts val="0"/>
              </a:spcAft>
              <a:buNone/>
            </a:pPr>
            <a:endParaRPr sz="20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2000">
                <a:solidFill>
                  <a:schemeClr val="dk1"/>
                </a:solidFill>
                <a:latin typeface="Montserrat"/>
                <a:ea typeface="Montserrat"/>
                <a:cs typeface="Montserrat"/>
                <a:sym typeface="Montserrat"/>
              </a:rPr>
              <a:t>References</a:t>
            </a:r>
            <a:endParaRPr sz="2000">
              <a:solidFill>
                <a:schemeClr val="dk1"/>
              </a:solidFill>
              <a:latin typeface="Montserrat"/>
              <a:ea typeface="Montserrat"/>
              <a:cs typeface="Montserrat"/>
              <a:sym typeface="Montserrat"/>
            </a:endParaRPr>
          </a:p>
          <a:p>
            <a:pPr marL="0" lvl="0" indent="0" algn="l" rtl="0">
              <a:spcBef>
                <a:spcPts val="0"/>
              </a:spcBef>
              <a:spcAft>
                <a:spcPts val="0"/>
              </a:spcAft>
              <a:buNone/>
            </a:pPr>
            <a:r>
              <a:rPr lang="en">
                <a:solidFill>
                  <a:schemeClr val="dk1"/>
                </a:solidFill>
                <a:latin typeface="Montserrat"/>
                <a:ea typeface="Montserrat"/>
                <a:cs typeface="Montserrat"/>
                <a:sym typeface="Montserrat"/>
              </a:rPr>
              <a:t>Gitte Lindgaard, Gary Fernandes, Cathy Dudek &amp; J. Brown (2006) Attention web designers: You have 50 milliseconds to make a good first impression!, Behaviour &amp; Information Technology, 25:2, 115-126, DOI: </a:t>
            </a:r>
            <a:r>
              <a:rPr lang="en" u="sng">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10.1080/01449290500330448</a:t>
            </a: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p:txBody>
      </p:sp>
      <p:pic>
        <p:nvPicPr>
          <p:cNvPr id="404" name="Google Shape;404;p36" descr="EMERGE.Logo.PNG"/>
          <p:cNvPicPr preferRelativeResize="0"/>
          <p:nvPr/>
        </p:nvPicPr>
        <p:blipFill>
          <a:blip r:embed="rId5">
            <a:alphaModFix/>
          </a:blip>
          <a:stretch>
            <a:fillRect/>
          </a:stretch>
        </p:blipFill>
        <p:spPr>
          <a:xfrm>
            <a:off x="3495600" y="3084550"/>
            <a:ext cx="2152800" cy="809700"/>
          </a:xfrm>
          <a:prstGeom prst="ellipse">
            <a:avLst/>
          </a:prstGeom>
          <a:noFill/>
          <a:ln w="28575" cap="flat" cmpd="sng">
            <a:solidFill>
              <a:schemeClr val="dk1"/>
            </a:solidFill>
            <a:prstDash val="solid"/>
            <a:round/>
            <a:headEnd type="none" w="sm" len="sm"/>
            <a:tailEnd type="none" w="sm" len="sm"/>
          </a:ln>
        </p:spPr>
      </p:pic>
      <p:sp>
        <p:nvSpPr>
          <p:cNvPr id="405" name="Google Shape;405;p36"/>
          <p:cNvSpPr/>
          <p:nvPr/>
        </p:nvSpPr>
        <p:spPr>
          <a:xfrm>
            <a:off x="1668475" y="9379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6"/>
          <p:cNvSpPr/>
          <p:nvPr/>
        </p:nvSpPr>
        <p:spPr>
          <a:xfrm>
            <a:off x="8654075" y="25120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6"/>
          <p:cNvSpPr/>
          <p:nvPr/>
        </p:nvSpPr>
        <p:spPr>
          <a:xfrm>
            <a:off x="156600" y="467200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6"/>
          <p:cNvSpPr/>
          <p:nvPr/>
        </p:nvSpPr>
        <p:spPr>
          <a:xfrm>
            <a:off x="8176625" y="523725"/>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Question</a:t>
            </a:r>
            <a:endParaRPr sz="4000">
              <a:solidFill>
                <a:srgbClr val="CFE2F3"/>
              </a:solidFill>
              <a:latin typeface="Orbitron"/>
              <a:ea typeface="Orbitron"/>
              <a:cs typeface="Orbitron"/>
              <a:sym typeface="Orbitron"/>
            </a:endParaRPr>
          </a:p>
        </p:txBody>
      </p:sp>
      <p:sp>
        <p:nvSpPr>
          <p:cNvPr id="103" name="Google Shape;103;p15"/>
          <p:cNvSpPr txBox="1">
            <a:spLocks noGrp="1"/>
          </p:cNvSpPr>
          <p:nvPr>
            <p:ph type="body" idx="1"/>
          </p:nvPr>
        </p:nvSpPr>
        <p:spPr>
          <a:xfrm>
            <a:off x="311700" y="1389600"/>
            <a:ext cx="8413200" cy="2202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3000">
                <a:solidFill>
                  <a:schemeClr val="dk1"/>
                </a:solidFill>
                <a:latin typeface="Montserrat"/>
                <a:ea typeface="Montserrat"/>
                <a:cs typeface="Montserrat"/>
                <a:sym typeface="Montserrat"/>
              </a:rPr>
              <a:t>How do you create a successful social media account and website for science information and news, and captivate the public?</a:t>
            </a:r>
            <a:endParaRPr sz="3000">
              <a:solidFill>
                <a:schemeClr val="dk1"/>
              </a:solidFill>
              <a:latin typeface="Montserrat"/>
              <a:ea typeface="Montserrat"/>
              <a:cs typeface="Montserrat"/>
              <a:sym typeface="Montserrat"/>
            </a:endParaRPr>
          </a:p>
        </p:txBody>
      </p:sp>
      <p:sp>
        <p:nvSpPr>
          <p:cNvPr id="104" name="Google Shape;104;p15"/>
          <p:cNvSpPr/>
          <p:nvPr/>
        </p:nvSpPr>
        <p:spPr>
          <a:xfrm>
            <a:off x="4505875" y="3257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311700" y="42332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8317625" y="29722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7907350" y="359195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15"/>
          <p:cNvGrpSpPr/>
          <p:nvPr/>
        </p:nvGrpSpPr>
        <p:grpSpPr>
          <a:xfrm>
            <a:off x="7539900" y="537850"/>
            <a:ext cx="858690" cy="836900"/>
            <a:chOff x="4463350" y="3639950"/>
            <a:chExt cx="858690" cy="836900"/>
          </a:xfrm>
        </p:grpSpPr>
        <p:sp>
          <p:nvSpPr>
            <p:cNvPr id="109" name="Google Shape;109;p15"/>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Goals</a:t>
            </a:r>
            <a:endParaRPr sz="4000">
              <a:solidFill>
                <a:srgbClr val="CFE2F3"/>
              </a:solidFill>
              <a:latin typeface="Orbitron"/>
              <a:ea typeface="Orbitron"/>
              <a:cs typeface="Orbitron"/>
              <a:sym typeface="Orbitron"/>
            </a:endParaRPr>
          </a:p>
        </p:txBody>
      </p:sp>
      <p:sp>
        <p:nvSpPr>
          <p:cNvPr id="116" name="Google Shape;116;p16"/>
          <p:cNvSpPr txBox="1">
            <a:spLocks noGrp="1"/>
          </p:cNvSpPr>
          <p:nvPr>
            <p:ph type="body" idx="1"/>
          </p:nvPr>
        </p:nvSpPr>
        <p:spPr>
          <a:xfrm>
            <a:off x="311700" y="1389600"/>
            <a:ext cx="8413200" cy="3594600"/>
          </a:xfrm>
          <a:prstGeom prst="rect">
            <a:avLst/>
          </a:prstGeom>
        </p:spPr>
        <p:txBody>
          <a:bodyPr spcFirstLastPara="1" wrap="square" lIns="91425" tIns="91425" rIns="91425" bIns="91425" anchor="t" anchorCtr="0">
            <a:normAutofit fontScale="92500"/>
          </a:bodyPr>
          <a:lstStyle/>
          <a:p>
            <a:pPr marL="457200" lvl="0" indent="-404812" algn="l" rtl="0">
              <a:spcBef>
                <a:spcPts val="0"/>
              </a:spcBef>
              <a:spcAft>
                <a:spcPts val="0"/>
              </a:spcAft>
              <a:buClr>
                <a:srgbClr val="A4C2F4"/>
              </a:buClr>
              <a:buSzPct val="100000"/>
              <a:buFont typeface="Montserrat"/>
              <a:buAutoNum type="arabicParenR"/>
            </a:pPr>
            <a:r>
              <a:rPr lang="en" sz="3000" dirty="0">
                <a:solidFill>
                  <a:srgbClr val="A4C2F4"/>
                </a:solidFill>
                <a:latin typeface="Montserrat"/>
                <a:ea typeface="Montserrat"/>
                <a:cs typeface="Montserrat"/>
                <a:sym typeface="Montserrat"/>
              </a:rPr>
              <a:t>Create an engaging, easy to use Website.</a:t>
            </a:r>
            <a:endParaRPr sz="3000" dirty="0">
              <a:solidFill>
                <a:srgbClr val="A4C2F4"/>
              </a:solidFill>
              <a:latin typeface="Montserrat"/>
              <a:ea typeface="Montserrat"/>
              <a:cs typeface="Montserrat"/>
              <a:sym typeface="Montserrat"/>
            </a:endParaRPr>
          </a:p>
          <a:p>
            <a:pPr marL="457200" lvl="0" indent="0" algn="l" rtl="0">
              <a:spcBef>
                <a:spcPts val="0"/>
              </a:spcBef>
              <a:spcAft>
                <a:spcPts val="0"/>
              </a:spcAft>
              <a:buNone/>
            </a:pPr>
            <a:endParaRPr sz="3000" dirty="0">
              <a:solidFill>
                <a:schemeClr val="dk1"/>
              </a:solidFill>
              <a:latin typeface="Montserrat"/>
              <a:ea typeface="Montserrat"/>
              <a:cs typeface="Montserrat"/>
              <a:sym typeface="Montserrat"/>
            </a:endParaRPr>
          </a:p>
          <a:p>
            <a:pPr marL="52388" lvl="0" indent="0" algn="l" rtl="0">
              <a:spcBef>
                <a:spcPts val="0"/>
              </a:spcBef>
              <a:spcAft>
                <a:spcPts val="0"/>
              </a:spcAft>
              <a:buClr>
                <a:schemeClr val="dk1"/>
              </a:buClr>
              <a:buSzPct val="100000"/>
              <a:buNone/>
            </a:pPr>
            <a:r>
              <a:rPr lang="en" sz="3000" dirty="0">
                <a:solidFill>
                  <a:schemeClr val="dk1"/>
                </a:solidFill>
                <a:latin typeface="Montserrat"/>
                <a:ea typeface="Montserrat"/>
                <a:cs typeface="Montserrat"/>
                <a:sym typeface="Montserrat"/>
              </a:rPr>
              <a:t>2) Sustain a compelling Social Media account.</a:t>
            </a:r>
            <a:endParaRPr sz="3000" dirty="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3000" dirty="0">
              <a:solidFill>
                <a:schemeClr val="dk1"/>
              </a:solidFill>
              <a:latin typeface="Montserrat"/>
              <a:ea typeface="Montserrat"/>
              <a:cs typeface="Montserrat"/>
              <a:sym typeface="Montserrat"/>
            </a:endParaRPr>
          </a:p>
          <a:p>
            <a:pPr marL="52388" lvl="0" indent="0" algn="l" rtl="0">
              <a:spcBef>
                <a:spcPts val="0"/>
              </a:spcBef>
              <a:spcAft>
                <a:spcPts val="0"/>
              </a:spcAft>
              <a:buClr>
                <a:schemeClr val="dk1"/>
              </a:buClr>
              <a:buSzPct val="100000"/>
              <a:buNone/>
            </a:pPr>
            <a:r>
              <a:rPr lang="en" sz="3000" dirty="0">
                <a:solidFill>
                  <a:schemeClr val="dk1"/>
                </a:solidFill>
                <a:latin typeface="Montserrat"/>
                <a:ea typeface="Montserrat"/>
                <a:cs typeface="Montserrat"/>
                <a:sym typeface="Montserrat"/>
              </a:rPr>
              <a:t>3) Find the best recipe for max engagement.</a:t>
            </a:r>
            <a:endParaRPr sz="3000" dirty="0">
              <a:solidFill>
                <a:schemeClr val="dk1"/>
              </a:solidFill>
              <a:latin typeface="Montserrat"/>
              <a:ea typeface="Montserrat"/>
              <a:cs typeface="Montserrat"/>
              <a:sym typeface="Montserrat"/>
            </a:endParaRPr>
          </a:p>
        </p:txBody>
      </p:sp>
      <p:pic>
        <p:nvPicPr>
          <p:cNvPr id="117" name="Google Shape;117;p16" descr="EMERGE.Logo.PNG"/>
          <p:cNvPicPr preferRelativeResize="0"/>
          <p:nvPr/>
        </p:nvPicPr>
        <p:blipFill>
          <a:blip r:embed="rId3">
            <a:alphaModFix/>
          </a:blip>
          <a:stretch>
            <a:fillRect/>
          </a:stretch>
        </p:blipFill>
        <p:spPr>
          <a:xfrm>
            <a:off x="6868600" y="128200"/>
            <a:ext cx="2152800" cy="809700"/>
          </a:xfrm>
          <a:prstGeom prst="ellipse">
            <a:avLst/>
          </a:prstGeom>
          <a:noFill/>
          <a:ln w="28575" cap="flat" cmpd="sng">
            <a:solidFill>
              <a:schemeClr val="dk1"/>
            </a:solidFill>
            <a:prstDash val="solid"/>
            <a:round/>
            <a:headEnd type="none" w="sm" len="sm"/>
            <a:tailEnd type="none" w="sm" len="sm"/>
          </a:ln>
        </p:spPr>
      </p:pic>
      <p:sp>
        <p:nvSpPr>
          <p:cNvPr id="118" name="Google Shape;118;p16"/>
          <p:cNvSpPr/>
          <p:nvPr/>
        </p:nvSpPr>
        <p:spPr>
          <a:xfrm>
            <a:off x="4505875" y="3257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a:off x="8260850" y="29796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p:nvPr/>
        </p:nvSpPr>
        <p:spPr>
          <a:xfrm>
            <a:off x="723450" y="471450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Website</a:t>
            </a:r>
            <a:endParaRPr sz="4000">
              <a:solidFill>
                <a:srgbClr val="CFE2F3"/>
              </a:solidFill>
              <a:latin typeface="Orbitron"/>
              <a:ea typeface="Orbitron"/>
              <a:cs typeface="Orbitron"/>
              <a:sym typeface="Orbitron"/>
            </a:endParaRPr>
          </a:p>
        </p:txBody>
      </p:sp>
      <p:sp>
        <p:nvSpPr>
          <p:cNvPr id="126" name="Google Shape;126;p17"/>
          <p:cNvSpPr/>
          <p:nvPr/>
        </p:nvSpPr>
        <p:spPr>
          <a:xfrm>
            <a:off x="4505875" y="3257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p:nvPr/>
        </p:nvSpPr>
        <p:spPr>
          <a:xfrm>
            <a:off x="311700" y="42332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p:nvPr/>
        </p:nvSpPr>
        <p:spPr>
          <a:xfrm>
            <a:off x="8562050" y="41444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8396200" y="464780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17"/>
          <p:cNvGrpSpPr/>
          <p:nvPr/>
        </p:nvGrpSpPr>
        <p:grpSpPr>
          <a:xfrm>
            <a:off x="8021175" y="187150"/>
            <a:ext cx="858690" cy="836900"/>
            <a:chOff x="4463350" y="3639950"/>
            <a:chExt cx="858690" cy="836900"/>
          </a:xfrm>
        </p:grpSpPr>
        <p:sp>
          <p:nvSpPr>
            <p:cNvPr id="131" name="Google Shape;131;p17"/>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3" name="Google Shape;133;p17"/>
          <p:cNvPicPr preferRelativeResize="0"/>
          <p:nvPr/>
        </p:nvPicPr>
        <p:blipFill rotWithShape="1">
          <a:blip r:embed="rId3">
            <a:alphaModFix/>
          </a:blip>
          <a:srcRect l="5260" r="6911"/>
          <a:stretch/>
        </p:blipFill>
        <p:spPr>
          <a:xfrm>
            <a:off x="1380425" y="1326100"/>
            <a:ext cx="6212849" cy="3477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Website</a:t>
            </a:r>
            <a:endParaRPr sz="4000">
              <a:solidFill>
                <a:srgbClr val="CFE2F3"/>
              </a:solidFill>
              <a:latin typeface="Orbitron"/>
              <a:ea typeface="Orbitron"/>
              <a:cs typeface="Orbitron"/>
              <a:sym typeface="Orbitron"/>
            </a:endParaRPr>
          </a:p>
        </p:txBody>
      </p:sp>
      <p:sp>
        <p:nvSpPr>
          <p:cNvPr id="139" name="Google Shape;139;p18"/>
          <p:cNvSpPr/>
          <p:nvPr/>
        </p:nvSpPr>
        <p:spPr>
          <a:xfrm>
            <a:off x="4505875" y="3257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a:off x="311700" y="42332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p:nvPr/>
        </p:nvSpPr>
        <p:spPr>
          <a:xfrm>
            <a:off x="8562050" y="41444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8396200" y="464780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8"/>
          <p:cNvGrpSpPr/>
          <p:nvPr/>
        </p:nvGrpSpPr>
        <p:grpSpPr>
          <a:xfrm>
            <a:off x="8021175" y="187150"/>
            <a:ext cx="858690" cy="836900"/>
            <a:chOff x="4463350" y="3639950"/>
            <a:chExt cx="858690" cy="836900"/>
          </a:xfrm>
        </p:grpSpPr>
        <p:sp>
          <p:nvSpPr>
            <p:cNvPr id="144" name="Google Shape;144;p18"/>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6" name="Google Shape;146;p18"/>
          <p:cNvPicPr preferRelativeResize="0"/>
          <p:nvPr/>
        </p:nvPicPr>
        <p:blipFill>
          <a:blip r:embed="rId3">
            <a:alphaModFix/>
          </a:blip>
          <a:stretch>
            <a:fillRect/>
          </a:stretch>
        </p:blipFill>
        <p:spPr>
          <a:xfrm>
            <a:off x="1380413" y="1311300"/>
            <a:ext cx="6212874" cy="35068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Website</a:t>
            </a:r>
            <a:endParaRPr sz="4000">
              <a:solidFill>
                <a:srgbClr val="CFE2F3"/>
              </a:solidFill>
              <a:latin typeface="Orbitron"/>
              <a:ea typeface="Orbitron"/>
              <a:cs typeface="Orbitron"/>
              <a:sym typeface="Orbitron"/>
            </a:endParaRPr>
          </a:p>
        </p:txBody>
      </p:sp>
      <p:sp>
        <p:nvSpPr>
          <p:cNvPr id="152" name="Google Shape;152;p19"/>
          <p:cNvSpPr/>
          <p:nvPr/>
        </p:nvSpPr>
        <p:spPr>
          <a:xfrm>
            <a:off x="4505875" y="3257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p:cNvSpPr/>
          <p:nvPr/>
        </p:nvSpPr>
        <p:spPr>
          <a:xfrm>
            <a:off x="311700" y="42332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9"/>
          <p:cNvSpPr/>
          <p:nvPr/>
        </p:nvSpPr>
        <p:spPr>
          <a:xfrm>
            <a:off x="8562050" y="41444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9"/>
          <p:cNvSpPr/>
          <p:nvPr/>
        </p:nvSpPr>
        <p:spPr>
          <a:xfrm>
            <a:off x="8396200" y="464780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19"/>
          <p:cNvGrpSpPr/>
          <p:nvPr/>
        </p:nvGrpSpPr>
        <p:grpSpPr>
          <a:xfrm>
            <a:off x="8021175" y="187150"/>
            <a:ext cx="858690" cy="836900"/>
            <a:chOff x="4463350" y="3639950"/>
            <a:chExt cx="858690" cy="836900"/>
          </a:xfrm>
        </p:grpSpPr>
        <p:sp>
          <p:nvSpPr>
            <p:cNvPr id="157" name="Google Shape;157;p19"/>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9" name="Google Shape;159;p19"/>
          <p:cNvPicPr preferRelativeResize="0"/>
          <p:nvPr/>
        </p:nvPicPr>
        <p:blipFill>
          <a:blip r:embed="rId3">
            <a:alphaModFix/>
          </a:blip>
          <a:stretch>
            <a:fillRect/>
          </a:stretch>
        </p:blipFill>
        <p:spPr>
          <a:xfrm>
            <a:off x="1332500" y="1311300"/>
            <a:ext cx="6212849" cy="34856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Website</a:t>
            </a:r>
            <a:endParaRPr sz="4000">
              <a:solidFill>
                <a:srgbClr val="CFE2F3"/>
              </a:solidFill>
              <a:latin typeface="Orbitron"/>
              <a:ea typeface="Orbitron"/>
              <a:cs typeface="Orbitron"/>
              <a:sym typeface="Orbitron"/>
            </a:endParaRPr>
          </a:p>
        </p:txBody>
      </p:sp>
      <p:sp>
        <p:nvSpPr>
          <p:cNvPr id="165" name="Google Shape;165;p20"/>
          <p:cNvSpPr/>
          <p:nvPr/>
        </p:nvSpPr>
        <p:spPr>
          <a:xfrm>
            <a:off x="4505875" y="3257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p:nvPr/>
        </p:nvSpPr>
        <p:spPr>
          <a:xfrm>
            <a:off x="311700" y="42332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0"/>
          <p:cNvSpPr/>
          <p:nvPr/>
        </p:nvSpPr>
        <p:spPr>
          <a:xfrm>
            <a:off x="8562050" y="4144425"/>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0"/>
          <p:cNvSpPr/>
          <p:nvPr/>
        </p:nvSpPr>
        <p:spPr>
          <a:xfrm>
            <a:off x="8396200" y="464780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20"/>
          <p:cNvGrpSpPr/>
          <p:nvPr/>
        </p:nvGrpSpPr>
        <p:grpSpPr>
          <a:xfrm>
            <a:off x="8021175" y="187150"/>
            <a:ext cx="858690" cy="836900"/>
            <a:chOff x="4463350" y="3639950"/>
            <a:chExt cx="858690" cy="836900"/>
          </a:xfrm>
        </p:grpSpPr>
        <p:sp>
          <p:nvSpPr>
            <p:cNvPr id="170" name="Google Shape;170;p20"/>
            <p:cNvSpPr/>
            <p:nvPr/>
          </p:nvSpPr>
          <p:spPr>
            <a:xfrm>
              <a:off x="4463350" y="3639950"/>
              <a:ext cx="765300" cy="755700"/>
            </a:xfrm>
            <a:prstGeom prst="ellipse">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0"/>
            <p:cNvSpPr/>
            <p:nvPr/>
          </p:nvSpPr>
          <p:spPr>
            <a:xfrm rot="-9904420">
              <a:off x="4797191" y="3683591"/>
              <a:ext cx="435598" cy="749818"/>
            </a:xfrm>
            <a:prstGeom prst="moon">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2" name="Google Shape;172;p20"/>
          <p:cNvPicPr preferRelativeResize="0"/>
          <p:nvPr/>
        </p:nvPicPr>
        <p:blipFill>
          <a:blip r:embed="rId3">
            <a:alphaModFix/>
          </a:blip>
          <a:stretch>
            <a:fillRect/>
          </a:stretch>
        </p:blipFill>
        <p:spPr>
          <a:xfrm>
            <a:off x="1328238" y="1311300"/>
            <a:ext cx="6317225" cy="34856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CFE2F3"/>
                </a:solidFill>
                <a:latin typeface="Orbitron"/>
                <a:ea typeface="Orbitron"/>
                <a:cs typeface="Orbitron"/>
                <a:sym typeface="Orbitron"/>
              </a:rPr>
              <a:t>Goals</a:t>
            </a:r>
            <a:endParaRPr sz="4000">
              <a:solidFill>
                <a:srgbClr val="CFE2F3"/>
              </a:solidFill>
              <a:latin typeface="Orbitron"/>
              <a:ea typeface="Orbitron"/>
              <a:cs typeface="Orbitron"/>
              <a:sym typeface="Orbitron"/>
            </a:endParaRPr>
          </a:p>
        </p:txBody>
      </p:sp>
      <p:sp>
        <p:nvSpPr>
          <p:cNvPr id="178" name="Google Shape;178;p21"/>
          <p:cNvSpPr txBox="1">
            <a:spLocks noGrp="1"/>
          </p:cNvSpPr>
          <p:nvPr>
            <p:ph type="body" idx="1"/>
          </p:nvPr>
        </p:nvSpPr>
        <p:spPr>
          <a:xfrm>
            <a:off x="311700" y="1389600"/>
            <a:ext cx="8413200" cy="3594600"/>
          </a:xfrm>
          <a:prstGeom prst="rect">
            <a:avLst/>
          </a:prstGeom>
        </p:spPr>
        <p:txBody>
          <a:bodyPr spcFirstLastPara="1" wrap="square" lIns="91425" tIns="91425" rIns="91425" bIns="91425" anchor="t" anchorCtr="0">
            <a:normAutofit fontScale="92500"/>
          </a:bodyPr>
          <a:lstStyle/>
          <a:p>
            <a:pPr marL="457200" lvl="0" indent="-404812" algn="l" rtl="0">
              <a:spcBef>
                <a:spcPts val="0"/>
              </a:spcBef>
              <a:spcAft>
                <a:spcPts val="0"/>
              </a:spcAft>
              <a:buClr>
                <a:schemeClr val="dk1"/>
              </a:buClr>
              <a:buSzPct val="100000"/>
              <a:buFont typeface="Montserrat"/>
              <a:buAutoNum type="arabicParenR"/>
            </a:pPr>
            <a:r>
              <a:rPr lang="en" sz="3000" dirty="0">
                <a:solidFill>
                  <a:schemeClr val="dk1"/>
                </a:solidFill>
                <a:latin typeface="Montserrat"/>
                <a:ea typeface="Montserrat"/>
                <a:cs typeface="Montserrat"/>
                <a:sym typeface="Montserrat"/>
              </a:rPr>
              <a:t>Create an engaging, easy to use Website.</a:t>
            </a:r>
            <a:endParaRPr sz="3000" dirty="0">
              <a:solidFill>
                <a:schemeClr val="dk1"/>
              </a:solidFill>
              <a:latin typeface="Montserrat"/>
              <a:ea typeface="Montserrat"/>
              <a:cs typeface="Montserrat"/>
              <a:sym typeface="Montserrat"/>
            </a:endParaRPr>
          </a:p>
          <a:p>
            <a:pPr marL="457200" lvl="0" indent="0" algn="l" rtl="0">
              <a:spcBef>
                <a:spcPts val="0"/>
              </a:spcBef>
              <a:spcAft>
                <a:spcPts val="0"/>
              </a:spcAft>
              <a:buNone/>
            </a:pPr>
            <a:endParaRPr sz="3000" dirty="0">
              <a:solidFill>
                <a:schemeClr val="dk1"/>
              </a:solidFill>
              <a:latin typeface="Montserrat"/>
              <a:ea typeface="Montserrat"/>
              <a:cs typeface="Montserrat"/>
              <a:sym typeface="Montserrat"/>
            </a:endParaRPr>
          </a:p>
          <a:p>
            <a:pPr marL="52388" lvl="0" indent="0" algn="l" rtl="0">
              <a:spcBef>
                <a:spcPts val="0"/>
              </a:spcBef>
              <a:spcAft>
                <a:spcPts val="0"/>
              </a:spcAft>
              <a:buClr>
                <a:srgbClr val="A4C2F4"/>
              </a:buClr>
              <a:buSzPct val="100000"/>
              <a:buNone/>
            </a:pPr>
            <a:r>
              <a:rPr lang="en" sz="3000" dirty="0">
                <a:solidFill>
                  <a:srgbClr val="A4C2F4"/>
                </a:solidFill>
                <a:latin typeface="Montserrat"/>
                <a:ea typeface="Montserrat"/>
                <a:cs typeface="Montserrat"/>
                <a:sym typeface="Montserrat"/>
              </a:rPr>
              <a:t>2) Sustain a compelling Social Media account.</a:t>
            </a:r>
            <a:endParaRPr sz="3000" dirty="0">
              <a:solidFill>
                <a:srgbClr val="A4C2F4"/>
              </a:solidFill>
              <a:latin typeface="Montserrat"/>
              <a:ea typeface="Montserrat"/>
              <a:cs typeface="Montserrat"/>
              <a:sym typeface="Montserrat"/>
            </a:endParaRPr>
          </a:p>
          <a:p>
            <a:pPr marL="457200" lvl="0" indent="0" algn="l" rtl="0">
              <a:spcBef>
                <a:spcPts val="0"/>
              </a:spcBef>
              <a:spcAft>
                <a:spcPts val="0"/>
              </a:spcAft>
              <a:buNone/>
            </a:pPr>
            <a:endParaRPr sz="3000" dirty="0">
              <a:solidFill>
                <a:schemeClr val="dk1"/>
              </a:solidFill>
              <a:latin typeface="Montserrat"/>
              <a:ea typeface="Montserrat"/>
              <a:cs typeface="Montserrat"/>
              <a:sym typeface="Montserrat"/>
            </a:endParaRPr>
          </a:p>
          <a:p>
            <a:pPr marL="52388" lvl="0" indent="0" algn="l" rtl="0">
              <a:spcBef>
                <a:spcPts val="0"/>
              </a:spcBef>
              <a:spcAft>
                <a:spcPts val="0"/>
              </a:spcAft>
              <a:buClr>
                <a:schemeClr val="dk1"/>
              </a:buClr>
              <a:buSzPct val="100000"/>
              <a:buNone/>
            </a:pPr>
            <a:r>
              <a:rPr lang="en" sz="3000" dirty="0">
                <a:solidFill>
                  <a:schemeClr val="dk1"/>
                </a:solidFill>
                <a:latin typeface="Montserrat"/>
                <a:ea typeface="Montserrat"/>
                <a:cs typeface="Montserrat"/>
                <a:sym typeface="Montserrat"/>
              </a:rPr>
              <a:t>3) Find the best recipe for max engagement.</a:t>
            </a:r>
            <a:endParaRPr sz="3000" dirty="0">
              <a:solidFill>
                <a:schemeClr val="dk1"/>
              </a:solidFill>
              <a:latin typeface="Montserrat"/>
              <a:ea typeface="Montserrat"/>
              <a:cs typeface="Montserrat"/>
              <a:sym typeface="Montserrat"/>
            </a:endParaRPr>
          </a:p>
        </p:txBody>
      </p:sp>
      <p:pic>
        <p:nvPicPr>
          <p:cNvPr id="179" name="Google Shape;179;p21" descr="EMERGE.Logo.PNG"/>
          <p:cNvPicPr preferRelativeResize="0"/>
          <p:nvPr/>
        </p:nvPicPr>
        <p:blipFill>
          <a:blip r:embed="rId3">
            <a:alphaModFix/>
          </a:blip>
          <a:stretch>
            <a:fillRect/>
          </a:stretch>
        </p:blipFill>
        <p:spPr>
          <a:xfrm>
            <a:off x="6868600" y="128200"/>
            <a:ext cx="2152800" cy="809700"/>
          </a:xfrm>
          <a:prstGeom prst="ellipse">
            <a:avLst/>
          </a:prstGeom>
          <a:noFill/>
          <a:ln w="28575" cap="flat" cmpd="sng">
            <a:solidFill>
              <a:schemeClr val="dk1"/>
            </a:solidFill>
            <a:prstDash val="solid"/>
            <a:round/>
            <a:headEnd type="none" w="sm" len="sm"/>
            <a:tailEnd type="none" w="sm" len="sm"/>
          </a:ln>
        </p:spPr>
      </p:pic>
      <p:sp>
        <p:nvSpPr>
          <p:cNvPr id="180" name="Google Shape;180;p21"/>
          <p:cNvSpPr/>
          <p:nvPr/>
        </p:nvSpPr>
        <p:spPr>
          <a:xfrm>
            <a:off x="4505875" y="32575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1"/>
          <p:cNvSpPr/>
          <p:nvPr/>
        </p:nvSpPr>
        <p:spPr>
          <a:xfrm>
            <a:off x="8260850" y="2979600"/>
            <a:ext cx="265800" cy="414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723450" y="4714500"/>
            <a:ext cx="208800" cy="2697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727</Words>
  <Application>Microsoft Macintosh PowerPoint</Application>
  <PresentationFormat>On-screen Show (16:9)</PresentationFormat>
  <Paragraphs>129</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Orbitron</vt:lpstr>
      <vt:lpstr>Arial</vt:lpstr>
      <vt:lpstr>Montserrat</vt:lpstr>
      <vt:lpstr>Simple Dark</vt:lpstr>
      <vt:lpstr>Social Media Growth in Astronomy</vt:lpstr>
      <vt:lpstr>Problem</vt:lpstr>
      <vt:lpstr>Question</vt:lpstr>
      <vt:lpstr>Goals</vt:lpstr>
      <vt:lpstr>Website</vt:lpstr>
      <vt:lpstr>Website</vt:lpstr>
      <vt:lpstr>Website</vt:lpstr>
      <vt:lpstr>Website</vt:lpstr>
      <vt:lpstr>Goals</vt:lpstr>
      <vt:lpstr>Instagram</vt:lpstr>
      <vt:lpstr>Instagram</vt:lpstr>
      <vt:lpstr>Instagram</vt:lpstr>
      <vt:lpstr>Instagram</vt:lpstr>
      <vt:lpstr>Goals</vt:lpstr>
      <vt:lpstr>Content Schedule</vt:lpstr>
      <vt:lpstr>Content Schedule Conclusions</vt:lpstr>
      <vt:lpstr>Hashtag Examples</vt:lpstr>
      <vt:lpstr>Content Schedule Conclusions</vt:lpstr>
      <vt:lpstr>Overall Improvement</vt:lpstr>
      <vt:lpstr>Problem</vt:lpstr>
      <vt:lpstr>Question</vt:lpstr>
      <vt:lpstr>Conclusion</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Growth in Astronomy</dc:title>
  <cp:lastModifiedBy>Tyler Lynn Woods</cp:lastModifiedBy>
  <cp:revision>1</cp:revision>
  <dcterms:modified xsi:type="dcterms:W3CDTF">2022-04-09T07:02:55Z</dcterms:modified>
</cp:coreProperties>
</file>